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7.png" ContentType="image/png"/>
  <Override PartName="/ppt/media/image3.png" ContentType="image/png"/>
  <Override PartName="/ppt/media/image26.png" ContentType="image/png"/>
  <Override PartName="/ppt/media/image2.png" ContentType="image/png"/>
  <Override PartName="/ppt/media/image25.png" ContentType="image/png"/>
  <Override PartName="/ppt/media/image23.png" ContentType="image/png"/>
  <Override PartName="/ppt/media/image22.png" ContentType="image/png"/>
  <Override PartName="/ppt/media/image21.png" ContentType="image/png"/>
  <Override PartName="/ppt/media/image19.png" ContentType="image/png"/>
  <Override PartName="/ppt/media/image15.png" ContentType="image/png"/>
  <Override PartName="/ppt/media/image28.jpeg" ContentType="image/jpe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media/image1.png" ContentType="image/png"/>
  <Override PartName="/ppt/media/image24.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27.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88825"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39"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0"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4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3"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5"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47"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8"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49"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50"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51"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52"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63"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65"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67"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6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7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7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7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8"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76"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77"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78"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80"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81"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82"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84"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85"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8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88"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8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0"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92"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3"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4"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5"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6"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97"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08"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10"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12"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1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0"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1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1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1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21"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22"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23"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25"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26"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27"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29"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0"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3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3"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5"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37"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8"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39"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40"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41"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42"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53"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55"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2"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57"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5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6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6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6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66"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167"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68"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70"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71"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72"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74"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75"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7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78"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7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0"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82"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3"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4"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5"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6"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187"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198"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00"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02"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0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0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0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0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11"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12"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13"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15"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16"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17"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19"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0"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2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3"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5"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27"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8"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29"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30"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31"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32"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2"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43" name="PlaceHolder 2"/>
          <p:cNvSpPr>
            <a:spLocks noGrp="1"/>
          </p:cNvSpPr>
          <p:nvPr>
            <p:ph type="subTitle"/>
          </p:nvPr>
        </p:nvSpPr>
        <p:spPr>
          <a:xfrm>
            <a:off x="1218960" y="1701720"/>
            <a:ext cx="10360080" cy="4461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45" name="PlaceHolder 2"/>
          <p:cNvSpPr>
            <a:spLocks noGrp="1"/>
          </p:cNvSpPr>
          <p:nvPr>
            <p:ph type="body"/>
          </p:nvPr>
        </p:nvSpPr>
        <p:spPr>
          <a:xfrm>
            <a:off x="1218960" y="1701720"/>
            <a:ext cx="103600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47"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4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0" name="PlaceHolder 1"/>
          <p:cNvSpPr>
            <a:spLocks noGrp="1"/>
          </p:cNvSpPr>
          <p:nvPr>
            <p:ph type="subTitle"/>
          </p:nvPr>
        </p:nvSpPr>
        <p:spPr>
          <a:xfrm>
            <a:off x="1218960" y="274680"/>
            <a:ext cx="10360080" cy="56732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52"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53"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54"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56"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57"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58"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60"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61"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62"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8" name="PlaceHolder 3"/>
          <p:cNvSpPr>
            <a:spLocks noGrp="1"/>
          </p:cNvSpPr>
          <p:nvPr>
            <p:ph type="body"/>
          </p:nvPr>
        </p:nvSpPr>
        <p:spPr>
          <a:xfrm>
            <a:off x="652752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2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64" name="PlaceHolder 2"/>
          <p:cNvSpPr>
            <a:spLocks noGrp="1"/>
          </p:cNvSpPr>
          <p:nvPr>
            <p:ph type="body"/>
          </p:nvPr>
        </p:nvSpPr>
        <p:spPr>
          <a:xfrm>
            <a:off x="1218960" y="170172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65" name="PlaceHolder 3"/>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67"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68"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69" name="PlaceHolder 4"/>
          <p:cNvSpPr>
            <a:spLocks noGrp="1"/>
          </p:cNvSpPr>
          <p:nvPr>
            <p:ph type="body"/>
          </p:nvPr>
        </p:nvSpPr>
        <p:spPr>
          <a:xfrm>
            <a:off x="121896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0" name="PlaceHolder 5"/>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272" name="PlaceHolder 2"/>
          <p:cNvSpPr>
            <a:spLocks noGrp="1"/>
          </p:cNvSpPr>
          <p:nvPr>
            <p:ph type="body"/>
          </p:nvPr>
        </p:nvSpPr>
        <p:spPr>
          <a:xfrm>
            <a:off x="12189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3" name="PlaceHolder 3"/>
          <p:cNvSpPr>
            <a:spLocks noGrp="1"/>
          </p:cNvSpPr>
          <p:nvPr>
            <p:ph type="body"/>
          </p:nvPr>
        </p:nvSpPr>
        <p:spPr>
          <a:xfrm>
            <a:off x="472176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4" name="PlaceHolder 4"/>
          <p:cNvSpPr>
            <a:spLocks noGrp="1"/>
          </p:cNvSpPr>
          <p:nvPr>
            <p:ph type="body"/>
          </p:nvPr>
        </p:nvSpPr>
        <p:spPr>
          <a:xfrm>
            <a:off x="8224920" y="170172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5" name="PlaceHolder 5"/>
          <p:cNvSpPr>
            <a:spLocks noGrp="1"/>
          </p:cNvSpPr>
          <p:nvPr>
            <p:ph type="body"/>
          </p:nvPr>
        </p:nvSpPr>
        <p:spPr>
          <a:xfrm>
            <a:off x="12189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6" name="PlaceHolder 6"/>
          <p:cNvSpPr>
            <a:spLocks noGrp="1"/>
          </p:cNvSpPr>
          <p:nvPr>
            <p:ph type="body"/>
          </p:nvPr>
        </p:nvSpPr>
        <p:spPr>
          <a:xfrm>
            <a:off x="472176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277" name="PlaceHolder 7"/>
          <p:cNvSpPr>
            <a:spLocks noGrp="1"/>
          </p:cNvSpPr>
          <p:nvPr>
            <p:ph type="body"/>
          </p:nvPr>
        </p:nvSpPr>
        <p:spPr>
          <a:xfrm>
            <a:off x="8224920" y="4032360"/>
            <a:ext cx="333576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31" name="PlaceHolder 2"/>
          <p:cNvSpPr>
            <a:spLocks noGrp="1"/>
          </p:cNvSpPr>
          <p:nvPr>
            <p:ph type="body"/>
          </p:nvPr>
        </p:nvSpPr>
        <p:spPr>
          <a:xfrm>
            <a:off x="1218960" y="1701720"/>
            <a:ext cx="5055480" cy="4461840"/>
          </a:xfrm>
          <a:prstGeom prst="rect">
            <a:avLst/>
          </a:prstGeom>
        </p:spPr>
        <p:txBody>
          <a:bodyPr lIns="0" rIns="0" tIns="0" bIns="0">
            <a:normAutofit/>
          </a:bodyPr>
          <a:p>
            <a:endParaRPr b="0" lang="en-US" sz="2800" spc="-1" strike="noStrike">
              <a:solidFill>
                <a:srgbClr val="ffffff"/>
              </a:solidFill>
              <a:latin typeface="Calibri"/>
            </a:endParaRPr>
          </a:p>
        </p:txBody>
      </p:sp>
      <p:sp>
        <p:nvSpPr>
          <p:cNvPr id="32"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33" name="PlaceHolder 4"/>
          <p:cNvSpPr>
            <a:spLocks noGrp="1"/>
          </p:cNvSpPr>
          <p:nvPr>
            <p:ph type="body"/>
          </p:nvPr>
        </p:nvSpPr>
        <p:spPr>
          <a:xfrm>
            <a:off x="6527520" y="403236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18960" y="274680"/>
            <a:ext cx="10360080" cy="1223640"/>
          </a:xfrm>
          <a:prstGeom prst="rect">
            <a:avLst/>
          </a:prstGeom>
        </p:spPr>
        <p:txBody>
          <a:bodyPr lIns="0" rIns="0" tIns="0" bIns="0" anchor="ctr">
            <a:noAutofit/>
          </a:bodyPr>
          <a:p>
            <a:endParaRPr b="0" lang="en-US" sz="2400" spc="-1" strike="noStrike">
              <a:solidFill>
                <a:srgbClr val="ffffff"/>
              </a:solidFill>
              <a:latin typeface="Calibri"/>
            </a:endParaRPr>
          </a:p>
        </p:txBody>
      </p:sp>
      <p:sp>
        <p:nvSpPr>
          <p:cNvPr id="35" name="PlaceHolder 2"/>
          <p:cNvSpPr>
            <a:spLocks noGrp="1"/>
          </p:cNvSpPr>
          <p:nvPr>
            <p:ph type="body"/>
          </p:nvPr>
        </p:nvSpPr>
        <p:spPr>
          <a:xfrm>
            <a:off x="121896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36" name="PlaceHolder 3"/>
          <p:cNvSpPr>
            <a:spLocks noGrp="1"/>
          </p:cNvSpPr>
          <p:nvPr>
            <p:ph type="body"/>
          </p:nvPr>
        </p:nvSpPr>
        <p:spPr>
          <a:xfrm>
            <a:off x="6527520" y="1701720"/>
            <a:ext cx="5055480" cy="2127960"/>
          </a:xfrm>
          <a:prstGeom prst="rect">
            <a:avLst/>
          </a:prstGeom>
        </p:spPr>
        <p:txBody>
          <a:bodyPr lIns="0" rIns="0" tIns="0" bIns="0">
            <a:normAutofit/>
          </a:bodyPr>
          <a:p>
            <a:endParaRPr b="0" lang="en-US" sz="2800" spc="-1" strike="noStrike">
              <a:solidFill>
                <a:srgbClr val="ffffff"/>
              </a:solidFill>
              <a:latin typeface="Calibri"/>
            </a:endParaRPr>
          </a:p>
        </p:txBody>
      </p:sp>
      <p:sp>
        <p:nvSpPr>
          <p:cNvPr id="37" name="PlaceHolder 4"/>
          <p:cNvSpPr>
            <a:spLocks noGrp="1"/>
          </p:cNvSpPr>
          <p:nvPr>
            <p:ph type="body"/>
          </p:nvPr>
        </p:nvSpPr>
        <p:spPr>
          <a:xfrm>
            <a:off x="1218960" y="4032360"/>
            <a:ext cx="10360080" cy="2127960"/>
          </a:xfrm>
          <a:prstGeom prst="rect">
            <a:avLst/>
          </a:prstGeom>
        </p:spPr>
        <p:txBody>
          <a:bodyPr lIns="0" rIns="0" tIns="0" bIns="0">
            <a:normAutofit/>
          </a:bodyPr>
          <a:p>
            <a:endParaRPr b="0" lang="en-US" sz="2800" spc="-1" strike="noStrike">
              <a:solidFill>
                <a:srgbClr val="ffffff"/>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0" name="Group 1"/>
          <p:cNvGrpSpPr/>
          <p:nvPr/>
        </p:nvGrpSpPr>
        <p:grpSpPr>
          <a:xfrm>
            <a:off x="-15840" y="-3240"/>
            <a:ext cx="819720" cy="5229000"/>
            <a:chOff x="-15840" y="-3240"/>
            <a:chExt cx="819720" cy="5229000"/>
          </a:xfrm>
        </p:grpSpPr>
        <p:sp>
          <p:nvSpPr>
            <p:cNvPr id="1"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2"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3"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grpSp>
        <p:nvGrpSpPr>
          <p:cNvPr id="4" name="Group 5"/>
          <p:cNvGrpSpPr/>
          <p:nvPr/>
        </p:nvGrpSpPr>
        <p:grpSpPr>
          <a:xfrm>
            <a:off x="7516440" y="4145040"/>
            <a:ext cx="4686120" cy="2731320"/>
            <a:chOff x="7516440" y="4145040"/>
            <a:chExt cx="4686120" cy="2731320"/>
          </a:xfrm>
        </p:grpSpPr>
        <p:sp>
          <p:nvSpPr>
            <p:cNvPr id="5" name="Line 6"/>
            <p:cNvSpPr/>
            <p:nvPr/>
          </p:nvSpPr>
          <p:spPr>
            <a:xfrm flipV="1">
              <a:off x="7516440" y="4145040"/>
              <a:ext cx="4686120" cy="2716200"/>
            </a:xfrm>
            <a:prstGeom prst="line">
              <a:avLst/>
            </a:prstGeom>
            <a:ln w="38160">
              <a:solidFill>
                <a:srgbClr val="007373"/>
              </a:solidFill>
              <a:miter/>
            </a:ln>
          </p:spPr>
          <p:style>
            <a:lnRef idx="0"/>
            <a:fillRef idx="0"/>
            <a:effectRef idx="0"/>
            <a:fontRef idx="minor"/>
          </p:style>
        </p:sp>
        <p:sp>
          <p:nvSpPr>
            <p:cNvPr id="6" name="Line 7"/>
            <p:cNvSpPr/>
            <p:nvPr/>
          </p:nvSpPr>
          <p:spPr>
            <a:xfrm flipV="1">
              <a:off x="8003880" y="4444920"/>
              <a:ext cx="4198680" cy="2431440"/>
            </a:xfrm>
            <a:prstGeom prst="line">
              <a:avLst/>
            </a:prstGeom>
            <a:ln w="28440">
              <a:solidFill>
                <a:srgbClr val="007373"/>
              </a:solidFill>
              <a:miter/>
            </a:ln>
          </p:spPr>
          <p:style>
            <a:lnRef idx="0"/>
            <a:fillRef idx="0"/>
            <a:effectRef idx="0"/>
            <a:fontRef idx="minor"/>
          </p:style>
        </p:sp>
        <p:sp>
          <p:nvSpPr>
            <p:cNvPr id="7" name="Line 8"/>
            <p:cNvSpPr/>
            <p:nvPr/>
          </p:nvSpPr>
          <p:spPr>
            <a:xfrm flipV="1">
              <a:off x="8515440" y="4732920"/>
              <a:ext cx="3687120" cy="2133720"/>
            </a:xfrm>
            <a:prstGeom prst="line">
              <a:avLst/>
            </a:prstGeom>
            <a:ln w="25560">
              <a:solidFill>
                <a:srgbClr val="004d4d"/>
              </a:solidFill>
              <a:miter/>
            </a:ln>
          </p:spPr>
          <p:style>
            <a:lnRef idx="0"/>
            <a:fillRef idx="0"/>
            <a:effectRef idx="0"/>
            <a:fontRef idx="minor"/>
          </p:style>
        </p:sp>
      </p:grpSp>
      <p:grpSp>
        <p:nvGrpSpPr>
          <p:cNvPr id="8" name="Group 9"/>
          <p:cNvGrpSpPr/>
          <p:nvPr/>
        </p:nvGrpSpPr>
        <p:grpSpPr>
          <a:xfrm>
            <a:off x="-9000" y="6057360"/>
            <a:ext cx="5498640" cy="820080"/>
            <a:chOff x="-9000" y="6057360"/>
            <a:chExt cx="5498640" cy="820080"/>
          </a:xfrm>
        </p:grpSpPr>
        <p:sp>
          <p:nvSpPr>
            <p:cNvPr id="9" name="CustomShape 10"/>
            <p:cNvSpPr/>
            <p:nvPr/>
          </p:nvSpPr>
          <p:spPr>
            <a:xfrm rot="16200000">
              <a:off x="2338200" y="3722760"/>
              <a:ext cx="816840" cy="5485680"/>
            </a:xfrm>
            <a:custGeom>
              <a:avLst/>
              <a:gdLst/>
              <a:ahLst/>
              <a:rect l="l" t="t" r="r" b="b"/>
              <a:pathLst>
                <a:path w="612775" h="4115481">
                  <a:moveTo>
                    <a:pt x="0" y="4115481"/>
                  </a:moveTo>
                  <a:lnTo>
                    <a:pt x="612775" y="3180443"/>
                  </a:lnTo>
                  <a:lnTo>
                    <a:pt x="612775" y="0"/>
                  </a:lnTo>
                </a:path>
              </a:pathLst>
            </a:custGeom>
            <a:noFill/>
            <a:ln w="38160">
              <a:solidFill>
                <a:srgbClr val="007373"/>
              </a:solidFill>
              <a:miter/>
            </a:ln>
          </p:spPr>
          <p:style>
            <a:lnRef idx="0"/>
            <a:fillRef idx="0"/>
            <a:effectRef idx="0"/>
            <a:fontRef idx="minor"/>
          </p:style>
        </p:sp>
        <p:sp>
          <p:nvSpPr>
            <p:cNvPr id="10" name="CustomShape 11"/>
            <p:cNvSpPr/>
            <p:nvPr/>
          </p:nvSpPr>
          <p:spPr>
            <a:xfrm rot="16200000">
              <a:off x="2138760" y="4190400"/>
              <a:ext cx="547200" cy="4826880"/>
            </a:xfrm>
            <a:custGeom>
              <a:avLst/>
              <a:gdLst/>
              <a:ahLst/>
              <a:rect l="l" t="t" r="r" b="b"/>
              <a:pathLst>
                <a:path w="410751" h="3621427">
                  <a:moveTo>
                    <a:pt x="0" y="3621427"/>
                  </a:moveTo>
                  <a:lnTo>
                    <a:pt x="410751" y="2998251"/>
                  </a:lnTo>
                  <a:cubicBezTo>
                    <a:pt x="410359" y="2065358"/>
                    <a:pt x="406339" y="932893"/>
                    <a:pt x="405947" y="0"/>
                  </a:cubicBezTo>
                </a:path>
              </a:pathLst>
            </a:custGeom>
            <a:noFill/>
            <a:ln w="28440">
              <a:solidFill>
                <a:srgbClr val="007373"/>
              </a:solidFill>
              <a:miter/>
            </a:ln>
          </p:spPr>
          <p:style>
            <a:lnRef idx="0"/>
            <a:fillRef idx="0"/>
            <a:effectRef idx="0"/>
            <a:fontRef idx="minor"/>
          </p:style>
        </p:sp>
        <p:sp>
          <p:nvSpPr>
            <p:cNvPr id="11" name="CustomShape 12"/>
            <p:cNvSpPr/>
            <p:nvPr/>
          </p:nvSpPr>
          <p:spPr>
            <a:xfrm rot="16200000">
              <a:off x="1949040" y="4590720"/>
              <a:ext cx="321840" cy="4238280"/>
            </a:xfrm>
            <a:custGeom>
              <a:avLst/>
              <a:gdLst/>
              <a:ahLst/>
              <a:rect l="l" t="t" r="r" b="b"/>
              <a:pathLst>
                <a:path w="241768" h="3179761">
                  <a:moveTo>
                    <a:pt x="0" y="3179761"/>
                  </a:moveTo>
                  <a:lnTo>
                    <a:pt x="238919" y="2819370"/>
                  </a:lnTo>
                  <a:cubicBezTo>
                    <a:pt x="238654" y="1947313"/>
                    <a:pt x="242019" y="872057"/>
                    <a:pt x="241754" y="0"/>
                  </a:cubicBezTo>
                </a:path>
              </a:pathLst>
            </a:custGeom>
            <a:noFill/>
            <a:ln w="25560">
              <a:solidFill>
                <a:srgbClr val="004d4d"/>
              </a:solidFill>
              <a:miter/>
            </a:ln>
          </p:spPr>
          <p:style>
            <a:lnRef idx="0"/>
            <a:fillRef idx="0"/>
            <a:effectRef idx="0"/>
            <a:fontRef idx="minor"/>
          </p:style>
        </p:sp>
      </p:grpSp>
      <p:sp>
        <p:nvSpPr>
          <p:cNvPr id="12" name="PlaceHolder 13"/>
          <p:cNvSpPr>
            <a:spLocks noGrp="1"/>
          </p:cNvSpPr>
          <p:nvPr>
            <p:ph type="title"/>
          </p:nvPr>
        </p:nvSpPr>
        <p:spPr>
          <a:xfrm>
            <a:off x="1625040" y="584280"/>
            <a:ext cx="8735040" cy="1999800"/>
          </a:xfrm>
          <a:prstGeom prst="rect">
            <a:avLst/>
          </a:prstGeom>
        </p:spPr>
        <p:txBody>
          <a:bodyPr lIns="122040" rIns="122040" tIns="60840" bIns="60840" anchor="b">
            <a:normAutofit/>
          </a:bodyPr>
          <a:p>
            <a:pPr>
              <a:lnSpc>
                <a:spcPct val="90000"/>
              </a:lnSpc>
            </a:pPr>
            <a:r>
              <a:rPr b="0" lang="en-US" sz="5400" spc="-1" strike="noStrike">
                <a:solidFill>
                  <a:srgbClr val="ffffff"/>
                </a:solidFill>
                <a:latin typeface="Calibri"/>
              </a:rPr>
              <a:t>Click to edit Master title style</a:t>
            </a:r>
            <a:endParaRPr b="0" lang="en-US" sz="5400" spc="-1" strike="noStrike">
              <a:solidFill>
                <a:srgbClr val="ffffff"/>
              </a:solidFill>
              <a:latin typeface="Calibri"/>
            </a:endParaRPr>
          </a:p>
        </p:txBody>
      </p:sp>
      <p:sp>
        <p:nvSpPr>
          <p:cNvPr id="13" name="PlaceHolder 14"/>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99E35BA9-F184-48FE-A908-49940C2ED44A}" type="datetime">
              <a:rPr b="0" lang="en-US" sz="1200" spc="-1" strike="noStrike">
                <a:solidFill>
                  <a:srgbClr val="ffffff"/>
                </a:solidFill>
                <a:latin typeface="Calibri"/>
              </a:rPr>
              <a:t>7/5/22</a:t>
            </a:fld>
            <a:endParaRPr b="0" lang="en-US" sz="1200" spc="-1" strike="noStrike">
              <a:latin typeface="Times New Roman"/>
            </a:endParaRPr>
          </a:p>
        </p:txBody>
      </p:sp>
      <p:sp>
        <p:nvSpPr>
          <p:cNvPr id="14" name="PlaceHolder 15"/>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15" name="PlaceHolder 16"/>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A43D4C0D-9B65-4EA5-8C75-D566F7031D7A}" type="slidenum">
              <a:rPr b="0" lang="en-US" sz="1200" spc="-1" strike="noStrike">
                <a:solidFill>
                  <a:srgbClr val="ffffff"/>
                </a:solidFill>
                <a:latin typeface="Calibri"/>
              </a:rPr>
              <a:t>&lt;number&gt;</a:t>
            </a:fld>
            <a:endParaRPr b="0" lang="en-US" sz="1200" spc="-1" strike="noStrike">
              <a:latin typeface="Times New Roman"/>
            </a:endParaRPr>
          </a:p>
        </p:txBody>
      </p:sp>
      <p:sp>
        <p:nvSpPr>
          <p:cNvPr id="16" name="PlaceHolder 17"/>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800" spc="-1" strike="noStrike">
                <a:solidFill>
                  <a:srgbClr val="ffffff"/>
                </a:solidFill>
                <a:latin typeface="Calibri"/>
              </a:rPr>
              <a:t>Click to edit the outline </a:t>
            </a:r>
            <a:r>
              <a:rPr b="0" lang="en-US" sz="2800" spc="-1" strike="noStrike">
                <a:solidFill>
                  <a:srgbClr val="ffffff"/>
                </a:solidFill>
                <a:latin typeface="Calibri"/>
              </a:rPr>
              <a:t>text format</a:t>
            </a:r>
            <a:endParaRPr b="0" lang="en-US" sz="28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2000" spc="-1" strike="noStrike">
                <a:solidFill>
                  <a:srgbClr val="ffffff"/>
                </a:solidFill>
                <a:latin typeface="Calibri"/>
              </a:rPr>
              <a:t>Second Outline Level</a:t>
            </a:r>
            <a:endParaRPr b="0" lang="en-US" sz="20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2000" spc="-1" strike="noStrike">
                <a:solidFill>
                  <a:srgbClr val="ffffff"/>
                </a:solidFill>
                <a:latin typeface="Calibri"/>
              </a:rPr>
              <a:t>Third Outline Level</a:t>
            </a:r>
            <a:endParaRPr b="0" lang="en-US" sz="20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Calibri"/>
              </a:rPr>
              <a:t>Fourth Outline Level</a:t>
            </a:r>
            <a:endParaRPr b="0" lang="en-US" sz="20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alibri"/>
              </a:rPr>
              <a:t>Fifth Outline Level</a:t>
            </a:r>
            <a:endParaRPr b="0" lang="en-U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alibri"/>
              </a:rPr>
              <a:t>Sixth Outline </a:t>
            </a:r>
            <a:r>
              <a:rPr b="0" lang="en-US" sz="2000" spc="-1" strike="noStrike">
                <a:solidFill>
                  <a:srgbClr val="ffffff"/>
                </a:solidFill>
                <a:latin typeface="Calibri"/>
              </a:rPr>
              <a:t>Level</a:t>
            </a:r>
            <a:endParaRPr b="0" lang="en-U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alibri"/>
              </a:rPr>
              <a:t>Seventh </a:t>
            </a:r>
            <a:r>
              <a:rPr b="0" lang="en-US" sz="2000" spc="-1" strike="noStrike">
                <a:solidFill>
                  <a:srgbClr val="ffffff"/>
                </a:solidFill>
                <a:latin typeface="Calibri"/>
              </a:rPr>
              <a:t>Outline </a:t>
            </a:r>
            <a:r>
              <a:rPr b="0" lang="en-US" sz="2000" spc="-1" strike="noStrike">
                <a:solidFill>
                  <a:srgbClr val="ffffff"/>
                </a:solidFill>
                <a:latin typeface="Calibri"/>
              </a:rPr>
              <a:t>Level</a:t>
            </a:r>
            <a:endParaRPr b="0" lang="en-U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53" name="Group 1"/>
          <p:cNvGrpSpPr/>
          <p:nvPr/>
        </p:nvGrpSpPr>
        <p:grpSpPr>
          <a:xfrm>
            <a:off x="-15840" y="-3240"/>
            <a:ext cx="819720" cy="5229000"/>
            <a:chOff x="-15840" y="-3240"/>
            <a:chExt cx="819720" cy="5229000"/>
          </a:xfrm>
        </p:grpSpPr>
        <p:sp>
          <p:nvSpPr>
            <p:cNvPr id="54"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55"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56"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sp>
        <p:nvSpPr>
          <p:cNvPr id="57" name="PlaceHolder 5"/>
          <p:cNvSpPr>
            <a:spLocks noGrp="1"/>
          </p:cNvSpPr>
          <p:nvPr>
            <p:ph type="title"/>
          </p:nvPr>
        </p:nvSpPr>
        <p:spPr>
          <a:xfrm>
            <a:off x="1218960" y="274680"/>
            <a:ext cx="10360080" cy="1223640"/>
          </a:xfrm>
          <a:prstGeom prst="rect">
            <a:avLst/>
          </a:prstGeom>
        </p:spPr>
        <p:txBody>
          <a:bodyPr lIns="122040" rIns="122040" tIns="60840" bIns="60840" anchor="b">
            <a:noAutofit/>
          </a:bodyPr>
          <a:p>
            <a:pPr>
              <a:lnSpc>
                <a:spcPct val="90000"/>
              </a:lnSpc>
            </a:pPr>
            <a:r>
              <a:rPr b="0" lang="en-US" sz="3600" spc="-1" strike="noStrike">
                <a:solidFill>
                  <a:srgbClr val="ffffff"/>
                </a:solidFill>
                <a:latin typeface="Calibri"/>
              </a:rPr>
              <a:t>Click </a:t>
            </a:r>
            <a:r>
              <a:rPr b="0" lang="en-US" sz="3600" spc="-1" strike="noStrike">
                <a:solidFill>
                  <a:srgbClr val="ffffff"/>
                </a:solidFill>
                <a:latin typeface="Calibri"/>
              </a:rPr>
              <a:t>to </a:t>
            </a:r>
            <a:r>
              <a:rPr b="0" lang="en-US" sz="3600" spc="-1" strike="noStrike">
                <a:solidFill>
                  <a:srgbClr val="ffffff"/>
                </a:solidFill>
                <a:latin typeface="Calibri"/>
              </a:rPr>
              <a:t>edit </a:t>
            </a:r>
            <a:r>
              <a:rPr b="0" lang="en-US" sz="3600" spc="-1" strike="noStrike">
                <a:solidFill>
                  <a:srgbClr val="ffffff"/>
                </a:solidFill>
                <a:latin typeface="Calibri"/>
              </a:rPr>
              <a:t>Maste</a:t>
            </a:r>
            <a:r>
              <a:rPr b="0" lang="en-US" sz="3600" spc="-1" strike="noStrike">
                <a:solidFill>
                  <a:srgbClr val="ffffff"/>
                </a:solidFill>
                <a:latin typeface="Calibri"/>
              </a:rPr>
              <a:t>r title </a:t>
            </a:r>
            <a:r>
              <a:rPr b="0" lang="en-US" sz="3600" spc="-1" strike="noStrike">
                <a:solidFill>
                  <a:srgbClr val="ffffff"/>
                </a:solidFill>
                <a:latin typeface="Calibri"/>
              </a:rPr>
              <a:t>style</a:t>
            </a:r>
            <a:endParaRPr b="0" lang="en-US" sz="3600" spc="-1" strike="noStrike">
              <a:solidFill>
                <a:srgbClr val="ffffff"/>
              </a:solidFill>
              <a:latin typeface="Calibri"/>
            </a:endParaRPr>
          </a:p>
        </p:txBody>
      </p:sp>
      <p:sp>
        <p:nvSpPr>
          <p:cNvPr id="58" name="PlaceHolder 6"/>
          <p:cNvSpPr>
            <a:spLocks noGrp="1"/>
          </p:cNvSpPr>
          <p:nvPr>
            <p:ph type="body"/>
          </p:nvPr>
        </p:nvSpPr>
        <p:spPr>
          <a:xfrm>
            <a:off x="1218960" y="1701720"/>
            <a:ext cx="10360080" cy="4461840"/>
          </a:xfrm>
          <a:prstGeom prst="rect">
            <a:avLst/>
          </a:prstGeom>
        </p:spPr>
        <p:txBody>
          <a:bodyPr lIns="122040" rIns="122040" tIns="60840" bIns="60840">
            <a:noAutofit/>
          </a:bodyPr>
          <a:p>
            <a:pPr marL="432000" indent="-324000">
              <a:lnSpc>
                <a:spcPct val="90000"/>
              </a:lnSpc>
              <a:spcBef>
                <a:spcPts val="1599"/>
              </a:spcBef>
              <a:buClr>
                <a:srgbClr val="ffffff"/>
              </a:buClr>
              <a:buSzPct val="45000"/>
              <a:buFont typeface="Wingdings" charset="2"/>
              <a:buChar char=""/>
            </a:pPr>
            <a:r>
              <a:rPr b="0" lang="en-US" sz="2800" spc="-1" strike="noStrike">
                <a:solidFill>
                  <a:srgbClr val="ffffff"/>
                </a:solidFill>
                <a:latin typeface="Calibri"/>
              </a:rPr>
              <a:t>Edit Master text styles</a:t>
            </a:r>
            <a:endParaRPr b="0" lang="en-US" sz="2800" spc="-1" strike="noStrike">
              <a:solidFill>
                <a:srgbClr val="ffffff"/>
              </a:solidFill>
              <a:latin typeface="Calibri"/>
            </a:endParaRPr>
          </a:p>
          <a:p>
            <a:pPr lvl="1" marL="864000" indent="-324000">
              <a:lnSpc>
                <a:spcPct val="90000"/>
              </a:lnSpc>
              <a:spcBef>
                <a:spcPts val="799"/>
              </a:spcBef>
              <a:buClr>
                <a:srgbClr val="ffffff"/>
              </a:buClr>
              <a:buSzPct val="75000"/>
              <a:buFont typeface="Symbol" charset="2"/>
              <a:buChar char=""/>
            </a:pPr>
            <a:r>
              <a:rPr b="0" lang="en-US" sz="2400" spc="-1" strike="noStrike">
                <a:solidFill>
                  <a:srgbClr val="ffffff"/>
                </a:solidFill>
                <a:latin typeface="Calibri"/>
              </a:rPr>
              <a:t>Second level</a:t>
            </a:r>
            <a:endParaRPr b="0" lang="en-US" sz="2400" spc="-1" strike="noStrike">
              <a:solidFill>
                <a:srgbClr val="ffffff"/>
              </a:solidFill>
              <a:latin typeface="Calibri"/>
            </a:endParaRPr>
          </a:p>
          <a:p>
            <a:pPr lvl="2" marL="1296000" indent="-288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Third level</a:t>
            </a:r>
            <a:endParaRPr b="0" lang="en-US" sz="2000" spc="-1" strike="noStrike">
              <a:solidFill>
                <a:srgbClr val="ffffff"/>
              </a:solidFill>
              <a:latin typeface="Calibri"/>
            </a:endParaRPr>
          </a:p>
          <a:p>
            <a:pPr lvl="3" marL="1728000" indent="-216000">
              <a:lnSpc>
                <a:spcPct val="90000"/>
              </a:lnSpc>
              <a:spcBef>
                <a:spcPts val="799"/>
              </a:spcBef>
              <a:buClr>
                <a:srgbClr val="ffffff"/>
              </a:buClr>
              <a:buSzPct val="75000"/>
              <a:buFont typeface="Symbol" charset="2"/>
              <a:buChar char=""/>
            </a:pPr>
            <a:r>
              <a:rPr b="0" lang="en-US" sz="2000" spc="-1" strike="noStrike">
                <a:solidFill>
                  <a:srgbClr val="ffffff"/>
                </a:solidFill>
                <a:latin typeface="Calibri"/>
              </a:rPr>
              <a:t>Fourth level</a:t>
            </a:r>
            <a:endParaRPr b="0" lang="en-US" sz="2000" spc="-1" strike="noStrike">
              <a:solidFill>
                <a:srgbClr val="ffffff"/>
              </a:solidFill>
              <a:latin typeface="Calibri"/>
            </a:endParaRPr>
          </a:p>
          <a:p>
            <a:pPr lvl="4" marL="2160000" indent="-216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Fifth level</a:t>
            </a:r>
            <a:endParaRPr b="0" lang="en-US" sz="2000" spc="-1" strike="noStrike">
              <a:solidFill>
                <a:srgbClr val="ffffff"/>
              </a:solidFill>
              <a:latin typeface="Calibri"/>
            </a:endParaRPr>
          </a:p>
        </p:txBody>
      </p:sp>
      <p:sp>
        <p:nvSpPr>
          <p:cNvPr id="59" name="PlaceHolder 7"/>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1D1F9A13-1DFE-45A1-AFCC-670513841AA3}" type="datetime">
              <a:rPr b="0" lang="en-US" sz="1200" spc="-1" strike="noStrike">
                <a:solidFill>
                  <a:srgbClr val="ffffff"/>
                </a:solidFill>
                <a:latin typeface="Calibri"/>
              </a:rPr>
              <a:t>7/5/22</a:t>
            </a:fld>
            <a:endParaRPr b="0" lang="en-US" sz="1200" spc="-1" strike="noStrike">
              <a:latin typeface="Times New Roman"/>
            </a:endParaRPr>
          </a:p>
        </p:txBody>
      </p:sp>
      <p:sp>
        <p:nvSpPr>
          <p:cNvPr id="60" name="PlaceHolder 8"/>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61" name="PlaceHolder 9"/>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4DDDFF43-2D3C-48C0-835B-600B64D8A2EB}" type="slidenum">
              <a:rPr b="0" lang="en-US" sz="1200" spc="-1" strike="noStrike">
                <a:solidFill>
                  <a:srgbClr val="ffffff"/>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98" name="Group 1"/>
          <p:cNvGrpSpPr/>
          <p:nvPr/>
        </p:nvGrpSpPr>
        <p:grpSpPr>
          <a:xfrm>
            <a:off x="-15840" y="-3240"/>
            <a:ext cx="819720" cy="5229000"/>
            <a:chOff x="-15840" y="-3240"/>
            <a:chExt cx="819720" cy="5229000"/>
          </a:xfrm>
        </p:grpSpPr>
        <p:sp>
          <p:nvSpPr>
            <p:cNvPr id="99"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100"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101"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sp>
        <p:nvSpPr>
          <p:cNvPr id="102" name="PlaceHolder 5"/>
          <p:cNvSpPr>
            <a:spLocks noGrp="1"/>
          </p:cNvSpPr>
          <p:nvPr>
            <p:ph type="title"/>
          </p:nvPr>
        </p:nvSpPr>
        <p:spPr>
          <a:xfrm>
            <a:off x="1218960" y="274680"/>
            <a:ext cx="10360080" cy="1223640"/>
          </a:xfrm>
          <a:prstGeom prst="rect">
            <a:avLst/>
          </a:prstGeom>
        </p:spPr>
        <p:txBody>
          <a:bodyPr lIns="122040" rIns="122040" tIns="60840" bIns="60840" anchor="b">
            <a:noAutofit/>
          </a:bodyPr>
          <a:p>
            <a:pPr>
              <a:lnSpc>
                <a:spcPct val="90000"/>
              </a:lnSpc>
            </a:pPr>
            <a:r>
              <a:rPr b="0" lang="en-US" sz="3600" spc="-1" strike="noStrike">
                <a:solidFill>
                  <a:srgbClr val="ffffff"/>
                </a:solidFill>
                <a:latin typeface="Calibri"/>
              </a:rPr>
              <a:t>Click </a:t>
            </a:r>
            <a:r>
              <a:rPr b="0" lang="en-US" sz="3600" spc="-1" strike="noStrike">
                <a:solidFill>
                  <a:srgbClr val="ffffff"/>
                </a:solidFill>
                <a:latin typeface="Calibri"/>
              </a:rPr>
              <a:t>to </a:t>
            </a:r>
            <a:r>
              <a:rPr b="0" lang="en-US" sz="3600" spc="-1" strike="noStrike">
                <a:solidFill>
                  <a:srgbClr val="ffffff"/>
                </a:solidFill>
                <a:latin typeface="Calibri"/>
              </a:rPr>
              <a:t>edit </a:t>
            </a:r>
            <a:r>
              <a:rPr b="0" lang="en-US" sz="3600" spc="-1" strike="noStrike">
                <a:solidFill>
                  <a:srgbClr val="ffffff"/>
                </a:solidFill>
                <a:latin typeface="Calibri"/>
              </a:rPr>
              <a:t>Maste</a:t>
            </a:r>
            <a:r>
              <a:rPr b="0" lang="en-US" sz="3600" spc="-1" strike="noStrike">
                <a:solidFill>
                  <a:srgbClr val="ffffff"/>
                </a:solidFill>
                <a:latin typeface="Calibri"/>
              </a:rPr>
              <a:t>r title </a:t>
            </a:r>
            <a:r>
              <a:rPr b="0" lang="en-US" sz="3600" spc="-1" strike="noStrike">
                <a:solidFill>
                  <a:srgbClr val="ffffff"/>
                </a:solidFill>
                <a:latin typeface="Calibri"/>
              </a:rPr>
              <a:t>style</a:t>
            </a:r>
            <a:endParaRPr b="0" lang="en-US" sz="3600" spc="-1" strike="noStrike">
              <a:solidFill>
                <a:srgbClr val="ffffff"/>
              </a:solidFill>
              <a:latin typeface="Calibri"/>
            </a:endParaRPr>
          </a:p>
        </p:txBody>
      </p:sp>
      <p:sp>
        <p:nvSpPr>
          <p:cNvPr id="103" name="PlaceHolder 6"/>
          <p:cNvSpPr>
            <a:spLocks noGrp="1"/>
          </p:cNvSpPr>
          <p:nvPr>
            <p:ph type="body"/>
          </p:nvPr>
        </p:nvSpPr>
        <p:spPr>
          <a:xfrm>
            <a:off x="1218960" y="1701720"/>
            <a:ext cx="10360080" cy="4461840"/>
          </a:xfrm>
          <a:prstGeom prst="rect">
            <a:avLst/>
          </a:prstGeom>
        </p:spPr>
        <p:txBody>
          <a:bodyPr lIns="122040" rIns="122040" tIns="60840" bIns="60840">
            <a:noAutofit/>
          </a:bodyPr>
          <a:p>
            <a:pPr marL="432000" indent="-324000">
              <a:lnSpc>
                <a:spcPct val="90000"/>
              </a:lnSpc>
              <a:spcBef>
                <a:spcPts val="1599"/>
              </a:spcBef>
              <a:buClr>
                <a:srgbClr val="ffffff"/>
              </a:buClr>
              <a:buSzPct val="45000"/>
              <a:buFont typeface="Wingdings" charset="2"/>
              <a:buChar char=""/>
            </a:pPr>
            <a:r>
              <a:rPr b="0" lang="en-US" sz="2800" spc="-1" strike="noStrike">
                <a:solidFill>
                  <a:srgbClr val="ffffff"/>
                </a:solidFill>
                <a:latin typeface="Calibri"/>
              </a:rPr>
              <a:t>Edit Master text styles</a:t>
            </a:r>
            <a:endParaRPr b="0" lang="en-US" sz="2800" spc="-1" strike="noStrike">
              <a:solidFill>
                <a:srgbClr val="ffffff"/>
              </a:solidFill>
              <a:latin typeface="Calibri"/>
            </a:endParaRPr>
          </a:p>
          <a:p>
            <a:pPr lvl="1" marL="864000" indent="-324000">
              <a:lnSpc>
                <a:spcPct val="90000"/>
              </a:lnSpc>
              <a:spcBef>
                <a:spcPts val="799"/>
              </a:spcBef>
              <a:buClr>
                <a:srgbClr val="ffffff"/>
              </a:buClr>
              <a:buSzPct val="75000"/>
              <a:buFont typeface="Symbol" charset="2"/>
              <a:buChar char=""/>
            </a:pPr>
            <a:r>
              <a:rPr b="0" lang="en-US" sz="2400" spc="-1" strike="noStrike">
                <a:solidFill>
                  <a:srgbClr val="ffffff"/>
                </a:solidFill>
                <a:latin typeface="Calibri"/>
              </a:rPr>
              <a:t>Second level</a:t>
            </a:r>
            <a:endParaRPr b="0" lang="en-US" sz="2400" spc="-1" strike="noStrike">
              <a:solidFill>
                <a:srgbClr val="ffffff"/>
              </a:solidFill>
              <a:latin typeface="Calibri"/>
            </a:endParaRPr>
          </a:p>
          <a:p>
            <a:pPr lvl="2" marL="1296000" indent="-288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Third level</a:t>
            </a:r>
            <a:endParaRPr b="0" lang="en-US" sz="2000" spc="-1" strike="noStrike">
              <a:solidFill>
                <a:srgbClr val="ffffff"/>
              </a:solidFill>
              <a:latin typeface="Calibri"/>
            </a:endParaRPr>
          </a:p>
          <a:p>
            <a:pPr lvl="3" marL="1728000" indent="-216000">
              <a:lnSpc>
                <a:spcPct val="90000"/>
              </a:lnSpc>
              <a:spcBef>
                <a:spcPts val="799"/>
              </a:spcBef>
              <a:buClr>
                <a:srgbClr val="ffffff"/>
              </a:buClr>
              <a:buSzPct val="75000"/>
              <a:buFont typeface="Symbol" charset="2"/>
              <a:buChar char=""/>
            </a:pPr>
            <a:r>
              <a:rPr b="0" lang="en-US" sz="2000" spc="-1" strike="noStrike">
                <a:solidFill>
                  <a:srgbClr val="ffffff"/>
                </a:solidFill>
                <a:latin typeface="Calibri"/>
              </a:rPr>
              <a:t>Fourth level</a:t>
            </a:r>
            <a:endParaRPr b="0" lang="en-US" sz="2000" spc="-1" strike="noStrike">
              <a:solidFill>
                <a:srgbClr val="ffffff"/>
              </a:solidFill>
              <a:latin typeface="Calibri"/>
            </a:endParaRPr>
          </a:p>
          <a:p>
            <a:pPr lvl="4" marL="2160000" indent="-216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Fifth level</a:t>
            </a:r>
            <a:endParaRPr b="0" lang="en-US" sz="2000" spc="-1" strike="noStrike">
              <a:solidFill>
                <a:srgbClr val="ffffff"/>
              </a:solidFill>
              <a:latin typeface="Calibri"/>
            </a:endParaRPr>
          </a:p>
        </p:txBody>
      </p:sp>
      <p:sp>
        <p:nvSpPr>
          <p:cNvPr id="104" name="PlaceHolder 7"/>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3C1E6AB4-434A-4763-BE3D-D5B7D4AC50BE}" type="datetime">
              <a:rPr b="0" lang="en-US" sz="1200" spc="-1" strike="noStrike">
                <a:solidFill>
                  <a:srgbClr val="ffffff"/>
                </a:solidFill>
                <a:latin typeface="Calibri"/>
              </a:rPr>
              <a:t>7/5/22</a:t>
            </a:fld>
            <a:endParaRPr b="0" lang="en-US" sz="1200" spc="-1" strike="noStrike">
              <a:latin typeface="Times New Roman"/>
            </a:endParaRPr>
          </a:p>
        </p:txBody>
      </p:sp>
      <p:sp>
        <p:nvSpPr>
          <p:cNvPr id="105" name="PlaceHolder 8"/>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106" name="PlaceHolder 9"/>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D4316FB8-AFF0-4507-941E-3917AD1FAD84}" type="slidenum">
              <a:rPr b="0" lang="en-US" sz="1200" spc="-1" strike="noStrike">
                <a:solidFill>
                  <a:srgbClr val="ffffff"/>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143" name="Group 1"/>
          <p:cNvGrpSpPr/>
          <p:nvPr/>
        </p:nvGrpSpPr>
        <p:grpSpPr>
          <a:xfrm>
            <a:off x="-15840" y="-3240"/>
            <a:ext cx="819720" cy="5229000"/>
            <a:chOff x="-15840" y="-3240"/>
            <a:chExt cx="819720" cy="5229000"/>
          </a:xfrm>
        </p:grpSpPr>
        <p:sp>
          <p:nvSpPr>
            <p:cNvPr id="144"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145"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146"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sp>
        <p:nvSpPr>
          <p:cNvPr id="147" name="PlaceHolder 5"/>
          <p:cNvSpPr>
            <a:spLocks noGrp="1"/>
          </p:cNvSpPr>
          <p:nvPr>
            <p:ph type="title"/>
          </p:nvPr>
        </p:nvSpPr>
        <p:spPr>
          <a:xfrm>
            <a:off x="1218960" y="274680"/>
            <a:ext cx="10360080" cy="1223640"/>
          </a:xfrm>
          <a:prstGeom prst="rect">
            <a:avLst/>
          </a:prstGeom>
        </p:spPr>
        <p:txBody>
          <a:bodyPr lIns="122040" rIns="122040" tIns="60840" bIns="60840" anchor="b">
            <a:noAutofit/>
          </a:bodyPr>
          <a:p>
            <a:pPr>
              <a:lnSpc>
                <a:spcPct val="90000"/>
              </a:lnSpc>
            </a:pPr>
            <a:r>
              <a:rPr b="0" lang="en-US" sz="3600" spc="-1" strike="noStrike">
                <a:solidFill>
                  <a:srgbClr val="ffffff"/>
                </a:solidFill>
                <a:latin typeface="Calibri"/>
              </a:rPr>
              <a:t>Click </a:t>
            </a:r>
            <a:r>
              <a:rPr b="0" lang="en-US" sz="3600" spc="-1" strike="noStrike">
                <a:solidFill>
                  <a:srgbClr val="ffffff"/>
                </a:solidFill>
                <a:latin typeface="Calibri"/>
              </a:rPr>
              <a:t>to </a:t>
            </a:r>
            <a:r>
              <a:rPr b="0" lang="en-US" sz="3600" spc="-1" strike="noStrike">
                <a:solidFill>
                  <a:srgbClr val="ffffff"/>
                </a:solidFill>
                <a:latin typeface="Calibri"/>
              </a:rPr>
              <a:t>edit </a:t>
            </a:r>
            <a:r>
              <a:rPr b="0" lang="en-US" sz="3600" spc="-1" strike="noStrike">
                <a:solidFill>
                  <a:srgbClr val="ffffff"/>
                </a:solidFill>
                <a:latin typeface="Calibri"/>
              </a:rPr>
              <a:t>Maste</a:t>
            </a:r>
            <a:r>
              <a:rPr b="0" lang="en-US" sz="3600" spc="-1" strike="noStrike">
                <a:solidFill>
                  <a:srgbClr val="ffffff"/>
                </a:solidFill>
                <a:latin typeface="Calibri"/>
              </a:rPr>
              <a:t>r title </a:t>
            </a:r>
            <a:r>
              <a:rPr b="0" lang="en-US" sz="3600" spc="-1" strike="noStrike">
                <a:solidFill>
                  <a:srgbClr val="ffffff"/>
                </a:solidFill>
                <a:latin typeface="Calibri"/>
              </a:rPr>
              <a:t>style</a:t>
            </a:r>
            <a:endParaRPr b="0" lang="en-US" sz="3600" spc="-1" strike="noStrike">
              <a:solidFill>
                <a:srgbClr val="ffffff"/>
              </a:solidFill>
              <a:latin typeface="Calibri"/>
            </a:endParaRPr>
          </a:p>
        </p:txBody>
      </p:sp>
      <p:sp>
        <p:nvSpPr>
          <p:cNvPr id="148" name="PlaceHolder 6"/>
          <p:cNvSpPr>
            <a:spLocks noGrp="1"/>
          </p:cNvSpPr>
          <p:nvPr>
            <p:ph type="body"/>
          </p:nvPr>
        </p:nvSpPr>
        <p:spPr>
          <a:xfrm>
            <a:off x="1218960" y="1701720"/>
            <a:ext cx="10360080" cy="4461840"/>
          </a:xfrm>
          <a:prstGeom prst="rect">
            <a:avLst/>
          </a:prstGeom>
        </p:spPr>
        <p:txBody>
          <a:bodyPr lIns="122040" rIns="122040" tIns="60840" bIns="60840">
            <a:noAutofit/>
          </a:bodyPr>
          <a:p>
            <a:pPr marL="432000" indent="-324000">
              <a:lnSpc>
                <a:spcPct val="90000"/>
              </a:lnSpc>
              <a:spcBef>
                <a:spcPts val="1599"/>
              </a:spcBef>
              <a:buClr>
                <a:srgbClr val="ffffff"/>
              </a:buClr>
              <a:buSzPct val="45000"/>
              <a:buFont typeface="Wingdings" charset="2"/>
              <a:buChar char=""/>
            </a:pPr>
            <a:r>
              <a:rPr b="0" lang="en-US" sz="2800" spc="-1" strike="noStrike">
                <a:solidFill>
                  <a:srgbClr val="ffffff"/>
                </a:solidFill>
                <a:latin typeface="Calibri"/>
              </a:rPr>
              <a:t>Edit Master text styles</a:t>
            </a:r>
            <a:endParaRPr b="0" lang="en-US" sz="2800" spc="-1" strike="noStrike">
              <a:solidFill>
                <a:srgbClr val="ffffff"/>
              </a:solidFill>
              <a:latin typeface="Calibri"/>
            </a:endParaRPr>
          </a:p>
          <a:p>
            <a:pPr lvl="1" marL="864000" indent="-324000">
              <a:lnSpc>
                <a:spcPct val="90000"/>
              </a:lnSpc>
              <a:spcBef>
                <a:spcPts val="799"/>
              </a:spcBef>
              <a:buClr>
                <a:srgbClr val="ffffff"/>
              </a:buClr>
              <a:buSzPct val="75000"/>
              <a:buFont typeface="Symbol" charset="2"/>
              <a:buChar char=""/>
            </a:pPr>
            <a:r>
              <a:rPr b="0" lang="en-US" sz="2400" spc="-1" strike="noStrike">
                <a:solidFill>
                  <a:srgbClr val="ffffff"/>
                </a:solidFill>
                <a:latin typeface="Calibri"/>
              </a:rPr>
              <a:t>Second level</a:t>
            </a:r>
            <a:endParaRPr b="0" lang="en-US" sz="2400" spc="-1" strike="noStrike">
              <a:solidFill>
                <a:srgbClr val="ffffff"/>
              </a:solidFill>
              <a:latin typeface="Calibri"/>
            </a:endParaRPr>
          </a:p>
          <a:p>
            <a:pPr lvl="2" marL="1296000" indent="-288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Third level</a:t>
            </a:r>
            <a:endParaRPr b="0" lang="en-US" sz="2000" spc="-1" strike="noStrike">
              <a:solidFill>
                <a:srgbClr val="ffffff"/>
              </a:solidFill>
              <a:latin typeface="Calibri"/>
            </a:endParaRPr>
          </a:p>
          <a:p>
            <a:pPr lvl="3" marL="1728000" indent="-216000">
              <a:lnSpc>
                <a:spcPct val="90000"/>
              </a:lnSpc>
              <a:spcBef>
                <a:spcPts val="799"/>
              </a:spcBef>
              <a:buClr>
                <a:srgbClr val="ffffff"/>
              </a:buClr>
              <a:buSzPct val="75000"/>
              <a:buFont typeface="Symbol" charset="2"/>
              <a:buChar char=""/>
            </a:pPr>
            <a:r>
              <a:rPr b="0" lang="en-US" sz="2000" spc="-1" strike="noStrike">
                <a:solidFill>
                  <a:srgbClr val="ffffff"/>
                </a:solidFill>
                <a:latin typeface="Calibri"/>
              </a:rPr>
              <a:t>Fourth level</a:t>
            </a:r>
            <a:endParaRPr b="0" lang="en-US" sz="2000" spc="-1" strike="noStrike">
              <a:solidFill>
                <a:srgbClr val="ffffff"/>
              </a:solidFill>
              <a:latin typeface="Calibri"/>
            </a:endParaRPr>
          </a:p>
          <a:p>
            <a:pPr lvl="4" marL="2160000" indent="-216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Fifth level</a:t>
            </a:r>
            <a:endParaRPr b="0" lang="en-US" sz="2000" spc="-1" strike="noStrike">
              <a:solidFill>
                <a:srgbClr val="ffffff"/>
              </a:solidFill>
              <a:latin typeface="Calibri"/>
            </a:endParaRPr>
          </a:p>
        </p:txBody>
      </p:sp>
      <p:sp>
        <p:nvSpPr>
          <p:cNvPr id="149" name="PlaceHolder 7"/>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F0DCFFB6-879B-443F-B60D-6840A43F90AB}" type="datetime">
              <a:rPr b="0" lang="en-US" sz="1200" spc="-1" strike="noStrike">
                <a:solidFill>
                  <a:srgbClr val="ffffff"/>
                </a:solidFill>
                <a:latin typeface="Calibri"/>
              </a:rPr>
              <a:t>7/5/22</a:t>
            </a:fld>
            <a:endParaRPr b="0" lang="en-US" sz="1200" spc="-1" strike="noStrike">
              <a:latin typeface="Times New Roman"/>
            </a:endParaRPr>
          </a:p>
        </p:txBody>
      </p:sp>
      <p:sp>
        <p:nvSpPr>
          <p:cNvPr id="150" name="PlaceHolder 8"/>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151" name="PlaceHolder 9"/>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24E6F35B-B2DD-4D08-B687-E50B656C9E49}" type="slidenum">
              <a:rPr b="0" lang="en-US" sz="1200" spc="-1" strike="noStrike">
                <a:solidFill>
                  <a:srgbClr val="ffffff"/>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188" name="Group 1"/>
          <p:cNvGrpSpPr/>
          <p:nvPr/>
        </p:nvGrpSpPr>
        <p:grpSpPr>
          <a:xfrm>
            <a:off x="-15840" y="-3240"/>
            <a:ext cx="819720" cy="5229000"/>
            <a:chOff x="-15840" y="-3240"/>
            <a:chExt cx="819720" cy="5229000"/>
          </a:xfrm>
        </p:grpSpPr>
        <p:sp>
          <p:nvSpPr>
            <p:cNvPr id="189"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190"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191"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sp>
        <p:nvSpPr>
          <p:cNvPr id="192" name="PlaceHolder 5"/>
          <p:cNvSpPr>
            <a:spLocks noGrp="1"/>
          </p:cNvSpPr>
          <p:nvPr>
            <p:ph type="title"/>
          </p:nvPr>
        </p:nvSpPr>
        <p:spPr>
          <a:xfrm>
            <a:off x="1218960" y="274680"/>
            <a:ext cx="10360080" cy="1223640"/>
          </a:xfrm>
          <a:prstGeom prst="rect">
            <a:avLst/>
          </a:prstGeom>
        </p:spPr>
        <p:txBody>
          <a:bodyPr lIns="122040" rIns="122040" tIns="60840" bIns="60840" anchor="b">
            <a:noAutofit/>
          </a:bodyPr>
          <a:p>
            <a:pPr>
              <a:lnSpc>
                <a:spcPct val="90000"/>
              </a:lnSpc>
            </a:pPr>
            <a:r>
              <a:rPr b="0" lang="en-US" sz="3600" spc="-1" strike="noStrike">
                <a:solidFill>
                  <a:srgbClr val="ffffff"/>
                </a:solidFill>
                <a:latin typeface="Calibri"/>
              </a:rPr>
              <a:t>Click </a:t>
            </a:r>
            <a:r>
              <a:rPr b="0" lang="en-US" sz="3600" spc="-1" strike="noStrike">
                <a:solidFill>
                  <a:srgbClr val="ffffff"/>
                </a:solidFill>
                <a:latin typeface="Calibri"/>
              </a:rPr>
              <a:t>to </a:t>
            </a:r>
            <a:r>
              <a:rPr b="0" lang="en-US" sz="3600" spc="-1" strike="noStrike">
                <a:solidFill>
                  <a:srgbClr val="ffffff"/>
                </a:solidFill>
                <a:latin typeface="Calibri"/>
              </a:rPr>
              <a:t>edit </a:t>
            </a:r>
            <a:r>
              <a:rPr b="0" lang="en-US" sz="3600" spc="-1" strike="noStrike">
                <a:solidFill>
                  <a:srgbClr val="ffffff"/>
                </a:solidFill>
                <a:latin typeface="Calibri"/>
              </a:rPr>
              <a:t>Maste</a:t>
            </a:r>
            <a:r>
              <a:rPr b="0" lang="en-US" sz="3600" spc="-1" strike="noStrike">
                <a:solidFill>
                  <a:srgbClr val="ffffff"/>
                </a:solidFill>
                <a:latin typeface="Calibri"/>
              </a:rPr>
              <a:t>r title </a:t>
            </a:r>
            <a:r>
              <a:rPr b="0" lang="en-US" sz="3600" spc="-1" strike="noStrike">
                <a:solidFill>
                  <a:srgbClr val="ffffff"/>
                </a:solidFill>
                <a:latin typeface="Calibri"/>
              </a:rPr>
              <a:t>style</a:t>
            </a:r>
            <a:endParaRPr b="0" lang="en-US" sz="3600" spc="-1" strike="noStrike">
              <a:solidFill>
                <a:srgbClr val="ffffff"/>
              </a:solidFill>
              <a:latin typeface="Calibri"/>
            </a:endParaRPr>
          </a:p>
        </p:txBody>
      </p:sp>
      <p:sp>
        <p:nvSpPr>
          <p:cNvPr id="193" name="PlaceHolder 6"/>
          <p:cNvSpPr>
            <a:spLocks noGrp="1"/>
          </p:cNvSpPr>
          <p:nvPr>
            <p:ph type="body"/>
          </p:nvPr>
        </p:nvSpPr>
        <p:spPr>
          <a:xfrm>
            <a:off x="1218960" y="1701720"/>
            <a:ext cx="10360080" cy="4461840"/>
          </a:xfrm>
          <a:prstGeom prst="rect">
            <a:avLst/>
          </a:prstGeom>
        </p:spPr>
        <p:txBody>
          <a:bodyPr lIns="122040" rIns="122040" tIns="60840" bIns="60840">
            <a:noAutofit/>
          </a:bodyPr>
          <a:p>
            <a:pPr marL="432000" indent="-324000">
              <a:lnSpc>
                <a:spcPct val="90000"/>
              </a:lnSpc>
              <a:spcBef>
                <a:spcPts val="1599"/>
              </a:spcBef>
              <a:buClr>
                <a:srgbClr val="ffffff"/>
              </a:buClr>
              <a:buSzPct val="45000"/>
              <a:buFont typeface="Wingdings" charset="2"/>
              <a:buChar char=""/>
            </a:pPr>
            <a:r>
              <a:rPr b="0" lang="en-US" sz="2800" spc="-1" strike="noStrike">
                <a:solidFill>
                  <a:srgbClr val="ffffff"/>
                </a:solidFill>
                <a:latin typeface="Calibri"/>
              </a:rPr>
              <a:t>Edit Master text styles</a:t>
            </a:r>
            <a:endParaRPr b="0" lang="en-US" sz="2800" spc="-1" strike="noStrike">
              <a:solidFill>
                <a:srgbClr val="ffffff"/>
              </a:solidFill>
              <a:latin typeface="Calibri"/>
            </a:endParaRPr>
          </a:p>
          <a:p>
            <a:pPr lvl="1" marL="864000" indent="-324000">
              <a:lnSpc>
                <a:spcPct val="90000"/>
              </a:lnSpc>
              <a:spcBef>
                <a:spcPts val="799"/>
              </a:spcBef>
              <a:buClr>
                <a:srgbClr val="ffffff"/>
              </a:buClr>
              <a:buSzPct val="75000"/>
              <a:buFont typeface="Symbol" charset="2"/>
              <a:buChar char=""/>
            </a:pPr>
            <a:r>
              <a:rPr b="0" lang="en-US" sz="2400" spc="-1" strike="noStrike">
                <a:solidFill>
                  <a:srgbClr val="ffffff"/>
                </a:solidFill>
                <a:latin typeface="Calibri"/>
              </a:rPr>
              <a:t>Second level</a:t>
            </a:r>
            <a:endParaRPr b="0" lang="en-US" sz="2400" spc="-1" strike="noStrike">
              <a:solidFill>
                <a:srgbClr val="ffffff"/>
              </a:solidFill>
              <a:latin typeface="Calibri"/>
            </a:endParaRPr>
          </a:p>
          <a:p>
            <a:pPr lvl="2" marL="1296000" indent="-288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Third level</a:t>
            </a:r>
            <a:endParaRPr b="0" lang="en-US" sz="2000" spc="-1" strike="noStrike">
              <a:solidFill>
                <a:srgbClr val="ffffff"/>
              </a:solidFill>
              <a:latin typeface="Calibri"/>
            </a:endParaRPr>
          </a:p>
          <a:p>
            <a:pPr lvl="3" marL="1728000" indent="-216000">
              <a:lnSpc>
                <a:spcPct val="90000"/>
              </a:lnSpc>
              <a:spcBef>
                <a:spcPts val="799"/>
              </a:spcBef>
              <a:buClr>
                <a:srgbClr val="ffffff"/>
              </a:buClr>
              <a:buSzPct val="75000"/>
              <a:buFont typeface="Symbol" charset="2"/>
              <a:buChar char=""/>
            </a:pPr>
            <a:r>
              <a:rPr b="0" lang="en-US" sz="2000" spc="-1" strike="noStrike">
                <a:solidFill>
                  <a:srgbClr val="ffffff"/>
                </a:solidFill>
                <a:latin typeface="Calibri"/>
              </a:rPr>
              <a:t>Fourth level</a:t>
            </a:r>
            <a:endParaRPr b="0" lang="en-US" sz="2000" spc="-1" strike="noStrike">
              <a:solidFill>
                <a:srgbClr val="ffffff"/>
              </a:solidFill>
              <a:latin typeface="Calibri"/>
            </a:endParaRPr>
          </a:p>
          <a:p>
            <a:pPr lvl="4" marL="2160000" indent="-216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Fifth level</a:t>
            </a:r>
            <a:endParaRPr b="0" lang="en-US" sz="2000" spc="-1" strike="noStrike">
              <a:solidFill>
                <a:srgbClr val="ffffff"/>
              </a:solidFill>
              <a:latin typeface="Calibri"/>
            </a:endParaRPr>
          </a:p>
        </p:txBody>
      </p:sp>
      <p:sp>
        <p:nvSpPr>
          <p:cNvPr id="194" name="PlaceHolder 7"/>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6BE97BFF-564D-406A-B341-E3C85334E2E1}" type="datetime">
              <a:rPr b="0" lang="en-US" sz="1200" spc="-1" strike="noStrike">
                <a:solidFill>
                  <a:srgbClr val="ffffff"/>
                </a:solidFill>
                <a:latin typeface="Calibri"/>
              </a:rPr>
              <a:t>7/5/22</a:t>
            </a:fld>
            <a:endParaRPr b="0" lang="en-US" sz="1200" spc="-1" strike="noStrike">
              <a:latin typeface="Times New Roman"/>
            </a:endParaRPr>
          </a:p>
        </p:txBody>
      </p:sp>
      <p:sp>
        <p:nvSpPr>
          <p:cNvPr id="195" name="PlaceHolder 8"/>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196" name="PlaceHolder 9"/>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B80C6D8D-B625-487D-B3D0-18C147F6D02C}" type="slidenum">
              <a:rPr b="0" lang="en-US" sz="1200" spc="-1" strike="noStrike">
                <a:solidFill>
                  <a:srgbClr val="ffffff"/>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0000"/>
            </a:gs>
            <a:gs pos="100000">
              <a:srgbClr val="0e1830"/>
            </a:gs>
          </a:gsLst>
          <a:lin ang="3600000"/>
        </a:gradFill>
      </p:bgPr>
    </p:bg>
    <p:spTree>
      <p:nvGrpSpPr>
        <p:cNvPr id="1" name=""/>
        <p:cNvGrpSpPr/>
        <p:nvPr/>
      </p:nvGrpSpPr>
      <p:grpSpPr>
        <a:xfrm>
          <a:off x="0" y="0"/>
          <a:ext cx="0" cy="0"/>
          <a:chOff x="0" y="0"/>
          <a:chExt cx="0" cy="0"/>
        </a:xfrm>
      </p:grpSpPr>
      <p:grpSp>
        <p:nvGrpSpPr>
          <p:cNvPr id="233" name="Group 1"/>
          <p:cNvGrpSpPr/>
          <p:nvPr/>
        </p:nvGrpSpPr>
        <p:grpSpPr>
          <a:xfrm>
            <a:off x="-15840" y="-3240"/>
            <a:ext cx="819720" cy="5229000"/>
            <a:chOff x="-15840" y="-3240"/>
            <a:chExt cx="819720" cy="5229000"/>
          </a:xfrm>
        </p:grpSpPr>
        <p:sp>
          <p:nvSpPr>
            <p:cNvPr id="234" name="CustomShape 2"/>
            <p:cNvSpPr/>
            <p:nvPr/>
          </p:nvSpPr>
          <p:spPr>
            <a:xfrm>
              <a:off x="-12600" y="0"/>
              <a:ext cx="816480" cy="5225760"/>
            </a:xfrm>
            <a:custGeom>
              <a:avLst/>
              <a:gdLst/>
              <a:ahLst/>
              <a:rect l="l" t="t" r="r" b="b"/>
              <a:pathLst>
                <a:path w="612775" h="3919538">
                  <a:moveTo>
                    <a:pt x="0" y="3919538"/>
                  </a:moveTo>
                  <a:lnTo>
                    <a:pt x="612775" y="2984500"/>
                  </a:lnTo>
                  <a:lnTo>
                    <a:pt x="612775" y="0"/>
                  </a:lnTo>
                </a:path>
              </a:pathLst>
            </a:custGeom>
            <a:noFill/>
            <a:ln w="38160">
              <a:solidFill>
                <a:srgbClr val="007373"/>
              </a:solidFill>
              <a:miter/>
            </a:ln>
          </p:spPr>
          <p:style>
            <a:lnRef idx="0"/>
            <a:fillRef idx="0"/>
            <a:effectRef idx="0"/>
            <a:fontRef idx="minor"/>
          </p:style>
        </p:sp>
        <p:sp>
          <p:nvSpPr>
            <p:cNvPr id="235" name="CustomShape 3"/>
            <p:cNvSpPr/>
            <p:nvPr/>
          </p:nvSpPr>
          <p:spPr>
            <a:xfrm>
              <a:off x="-15840" y="0"/>
              <a:ext cx="547200" cy="4562280"/>
            </a:xfrm>
            <a:custGeom>
              <a:avLst/>
              <a:gdLst/>
              <a:ahLst/>
              <a:rect l="l" t="t" r="r" b="b"/>
              <a:pathLst>
                <a:path w="410751" h="3421856">
                  <a:moveTo>
                    <a:pt x="0" y="3421856"/>
                  </a:moveTo>
                  <a:lnTo>
                    <a:pt x="410751" y="2798680"/>
                  </a:lnTo>
                  <a:lnTo>
                    <a:pt x="409575" y="0"/>
                  </a:lnTo>
                </a:path>
              </a:pathLst>
            </a:custGeom>
            <a:noFill/>
            <a:ln w="28440">
              <a:solidFill>
                <a:srgbClr val="007373"/>
              </a:solidFill>
              <a:miter/>
            </a:ln>
          </p:spPr>
          <p:style>
            <a:lnRef idx="0"/>
            <a:fillRef idx="0"/>
            <a:effectRef idx="0"/>
            <a:fontRef idx="minor"/>
          </p:style>
        </p:sp>
        <p:sp>
          <p:nvSpPr>
            <p:cNvPr id="236" name="CustomShape 4"/>
            <p:cNvSpPr/>
            <p:nvPr/>
          </p:nvSpPr>
          <p:spPr>
            <a:xfrm>
              <a:off x="-9360" y="-3240"/>
              <a:ext cx="318240" cy="3968280"/>
            </a:xfrm>
            <a:custGeom>
              <a:avLst/>
              <a:gdLst/>
              <a:ahLst/>
              <a:rect l="l" t="t" r="r" b="b"/>
              <a:pathLst>
                <a:path w="238919" h="2976561">
                  <a:moveTo>
                    <a:pt x="0" y="2976561"/>
                  </a:moveTo>
                  <a:lnTo>
                    <a:pt x="238919" y="2616170"/>
                  </a:lnTo>
                  <a:cubicBezTo>
                    <a:pt x="238654" y="1744113"/>
                    <a:pt x="238390" y="872057"/>
                    <a:pt x="238125" y="0"/>
                  </a:cubicBezTo>
                </a:path>
              </a:pathLst>
            </a:custGeom>
            <a:noFill/>
            <a:ln w="25560">
              <a:solidFill>
                <a:srgbClr val="004d4d"/>
              </a:solidFill>
              <a:miter/>
            </a:ln>
          </p:spPr>
          <p:style>
            <a:lnRef idx="0"/>
            <a:fillRef idx="0"/>
            <a:effectRef idx="0"/>
            <a:fontRef idx="minor"/>
          </p:style>
        </p:sp>
      </p:grpSp>
      <p:sp>
        <p:nvSpPr>
          <p:cNvPr id="237" name="PlaceHolder 5"/>
          <p:cNvSpPr>
            <a:spLocks noGrp="1"/>
          </p:cNvSpPr>
          <p:nvPr>
            <p:ph type="title"/>
          </p:nvPr>
        </p:nvSpPr>
        <p:spPr>
          <a:xfrm>
            <a:off x="1218960" y="274680"/>
            <a:ext cx="10360080" cy="1223640"/>
          </a:xfrm>
          <a:prstGeom prst="rect">
            <a:avLst/>
          </a:prstGeom>
        </p:spPr>
        <p:txBody>
          <a:bodyPr lIns="122040" rIns="122040" tIns="60840" bIns="60840" anchor="b">
            <a:noAutofit/>
          </a:bodyPr>
          <a:p>
            <a:pPr>
              <a:lnSpc>
                <a:spcPct val="90000"/>
              </a:lnSpc>
            </a:pPr>
            <a:r>
              <a:rPr b="0" lang="en-US" sz="3600" spc="-1" strike="noStrike">
                <a:solidFill>
                  <a:srgbClr val="ffffff"/>
                </a:solidFill>
                <a:latin typeface="Calibri"/>
              </a:rPr>
              <a:t>Click </a:t>
            </a:r>
            <a:r>
              <a:rPr b="0" lang="en-US" sz="3600" spc="-1" strike="noStrike">
                <a:solidFill>
                  <a:srgbClr val="ffffff"/>
                </a:solidFill>
                <a:latin typeface="Calibri"/>
              </a:rPr>
              <a:t>to </a:t>
            </a:r>
            <a:r>
              <a:rPr b="0" lang="en-US" sz="3600" spc="-1" strike="noStrike">
                <a:solidFill>
                  <a:srgbClr val="ffffff"/>
                </a:solidFill>
                <a:latin typeface="Calibri"/>
              </a:rPr>
              <a:t>edit </a:t>
            </a:r>
            <a:r>
              <a:rPr b="0" lang="en-US" sz="3600" spc="-1" strike="noStrike">
                <a:solidFill>
                  <a:srgbClr val="ffffff"/>
                </a:solidFill>
                <a:latin typeface="Calibri"/>
              </a:rPr>
              <a:t>Maste</a:t>
            </a:r>
            <a:r>
              <a:rPr b="0" lang="en-US" sz="3600" spc="-1" strike="noStrike">
                <a:solidFill>
                  <a:srgbClr val="ffffff"/>
                </a:solidFill>
                <a:latin typeface="Calibri"/>
              </a:rPr>
              <a:t>r title </a:t>
            </a:r>
            <a:r>
              <a:rPr b="0" lang="en-US" sz="3600" spc="-1" strike="noStrike">
                <a:solidFill>
                  <a:srgbClr val="ffffff"/>
                </a:solidFill>
                <a:latin typeface="Calibri"/>
              </a:rPr>
              <a:t>style</a:t>
            </a:r>
            <a:endParaRPr b="0" lang="en-US" sz="3600" spc="-1" strike="noStrike">
              <a:solidFill>
                <a:srgbClr val="ffffff"/>
              </a:solidFill>
              <a:latin typeface="Calibri"/>
            </a:endParaRPr>
          </a:p>
        </p:txBody>
      </p:sp>
      <p:sp>
        <p:nvSpPr>
          <p:cNvPr id="238" name="PlaceHolder 6"/>
          <p:cNvSpPr>
            <a:spLocks noGrp="1"/>
          </p:cNvSpPr>
          <p:nvPr>
            <p:ph type="body"/>
          </p:nvPr>
        </p:nvSpPr>
        <p:spPr>
          <a:xfrm>
            <a:off x="1218960" y="1701720"/>
            <a:ext cx="10360080" cy="4461840"/>
          </a:xfrm>
          <a:prstGeom prst="rect">
            <a:avLst/>
          </a:prstGeom>
        </p:spPr>
        <p:txBody>
          <a:bodyPr lIns="122040" rIns="122040" tIns="60840" bIns="60840">
            <a:noAutofit/>
          </a:bodyPr>
          <a:p>
            <a:pPr marL="432000" indent="-324000">
              <a:lnSpc>
                <a:spcPct val="90000"/>
              </a:lnSpc>
              <a:spcBef>
                <a:spcPts val="1599"/>
              </a:spcBef>
              <a:buClr>
                <a:srgbClr val="ffffff"/>
              </a:buClr>
              <a:buSzPct val="45000"/>
              <a:buFont typeface="Wingdings" charset="2"/>
              <a:buChar char=""/>
            </a:pPr>
            <a:r>
              <a:rPr b="0" lang="en-US" sz="2800" spc="-1" strike="noStrike">
                <a:solidFill>
                  <a:srgbClr val="ffffff"/>
                </a:solidFill>
                <a:latin typeface="Calibri"/>
              </a:rPr>
              <a:t>Edit Master text styles</a:t>
            </a:r>
            <a:endParaRPr b="0" lang="en-US" sz="2800" spc="-1" strike="noStrike">
              <a:solidFill>
                <a:srgbClr val="ffffff"/>
              </a:solidFill>
              <a:latin typeface="Calibri"/>
            </a:endParaRPr>
          </a:p>
          <a:p>
            <a:pPr lvl="1" marL="864000" indent="-324000">
              <a:lnSpc>
                <a:spcPct val="90000"/>
              </a:lnSpc>
              <a:spcBef>
                <a:spcPts val="799"/>
              </a:spcBef>
              <a:buClr>
                <a:srgbClr val="ffffff"/>
              </a:buClr>
              <a:buSzPct val="75000"/>
              <a:buFont typeface="Symbol" charset="2"/>
              <a:buChar char=""/>
            </a:pPr>
            <a:r>
              <a:rPr b="0" lang="en-US" sz="2400" spc="-1" strike="noStrike">
                <a:solidFill>
                  <a:srgbClr val="ffffff"/>
                </a:solidFill>
                <a:latin typeface="Calibri"/>
              </a:rPr>
              <a:t>Second level</a:t>
            </a:r>
            <a:endParaRPr b="0" lang="en-US" sz="2400" spc="-1" strike="noStrike">
              <a:solidFill>
                <a:srgbClr val="ffffff"/>
              </a:solidFill>
              <a:latin typeface="Calibri"/>
            </a:endParaRPr>
          </a:p>
          <a:p>
            <a:pPr lvl="2" marL="1296000" indent="-288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Third level</a:t>
            </a:r>
            <a:endParaRPr b="0" lang="en-US" sz="2000" spc="-1" strike="noStrike">
              <a:solidFill>
                <a:srgbClr val="ffffff"/>
              </a:solidFill>
              <a:latin typeface="Calibri"/>
            </a:endParaRPr>
          </a:p>
          <a:p>
            <a:pPr lvl="3" marL="1728000" indent="-216000">
              <a:lnSpc>
                <a:spcPct val="90000"/>
              </a:lnSpc>
              <a:spcBef>
                <a:spcPts val="799"/>
              </a:spcBef>
              <a:buClr>
                <a:srgbClr val="ffffff"/>
              </a:buClr>
              <a:buSzPct val="75000"/>
              <a:buFont typeface="Symbol" charset="2"/>
              <a:buChar char=""/>
            </a:pPr>
            <a:r>
              <a:rPr b="0" lang="en-US" sz="2000" spc="-1" strike="noStrike">
                <a:solidFill>
                  <a:srgbClr val="ffffff"/>
                </a:solidFill>
                <a:latin typeface="Calibri"/>
              </a:rPr>
              <a:t>Fourth level</a:t>
            </a:r>
            <a:endParaRPr b="0" lang="en-US" sz="2000" spc="-1" strike="noStrike">
              <a:solidFill>
                <a:srgbClr val="ffffff"/>
              </a:solidFill>
              <a:latin typeface="Calibri"/>
            </a:endParaRPr>
          </a:p>
          <a:p>
            <a:pPr lvl="4" marL="2160000" indent="-216000">
              <a:lnSpc>
                <a:spcPct val="90000"/>
              </a:lnSpc>
              <a:spcBef>
                <a:spcPts val="799"/>
              </a:spcBef>
              <a:buClr>
                <a:srgbClr val="ffffff"/>
              </a:buClr>
              <a:buSzPct val="45000"/>
              <a:buFont typeface="Wingdings" charset="2"/>
              <a:buChar char=""/>
            </a:pPr>
            <a:r>
              <a:rPr b="0" lang="en-US" sz="2000" spc="-1" strike="noStrike">
                <a:solidFill>
                  <a:srgbClr val="ffffff"/>
                </a:solidFill>
                <a:latin typeface="Calibri"/>
              </a:rPr>
              <a:t>Fifth level</a:t>
            </a:r>
            <a:endParaRPr b="0" lang="en-US" sz="2000" spc="-1" strike="noStrike">
              <a:solidFill>
                <a:srgbClr val="ffffff"/>
              </a:solidFill>
              <a:latin typeface="Calibri"/>
            </a:endParaRPr>
          </a:p>
        </p:txBody>
      </p:sp>
      <p:sp>
        <p:nvSpPr>
          <p:cNvPr id="239" name="PlaceHolder 7"/>
          <p:cNvSpPr>
            <a:spLocks noGrp="1"/>
          </p:cNvSpPr>
          <p:nvPr>
            <p:ph type="dt"/>
          </p:nvPr>
        </p:nvSpPr>
        <p:spPr>
          <a:xfrm>
            <a:off x="1218960" y="6356520"/>
            <a:ext cx="2234160" cy="364680"/>
          </a:xfrm>
          <a:prstGeom prst="rect">
            <a:avLst/>
          </a:prstGeom>
        </p:spPr>
        <p:txBody>
          <a:bodyPr lIns="122040" rIns="122040" tIns="60840" bIns="60840" anchor="ctr">
            <a:noAutofit/>
          </a:bodyPr>
          <a:p>
            <a:pPr>
              <a:lnSpc>
                <a:spcPct val="100000"/>
              </a:lnSpc>
            </a:pPr>
            <a:fld id="{DAB4C0B0-C0B9-48BB-9183-E68776A10214}" type="datetime">
              <a:rPr b="0" lang="en-US" sz="1200" spc="-1" strike="noStrike">
                <a:solidFill>
                  <a:srgbClr val="ffffff"/>
                </a:solidFill>
                <a:latin typeface="Calibri"/>
              </a:rPr>
              <a:t>7/5/22</a:t>
            </a:fld>
            <a:endParaRPr b="0" lang="en-US" sz="1200" spc="-1" strike="noStrike">
              <a:latin typeface="Times New Roman"/>
            </a:endParaRPr>
          </a:p>
        </p:txBody>
      </p:sp>
      <p:sp>
        <p:nvSpPr>
          <p:cNvPr id="240" name="PlaceHolder 8"/>
          <p:cNvSpPr>
            <a:spLocks noGrp="1"/>
          </p:cNvSpPr>
          <p:nvPr>
            <p:ph type="ftr"/>
          </p:nvPr>
        </p:nvSpPr>
        <p:spPr>
          <a:xfrm>
            <a:off x="3453480" y="6356520"/>
            <a:ext cx="5281560" cy="364680"/>
          </a:xfrm>
          <a:prstGeom prst="rect">
            <a:avLst/>
          </a:prstGeom>
        </p:spPr>
        <p:txBody>
          <a:bodyPr lIns="122040" rIns="122040" tIns="60840" bIns="60840" anchor="ctr">
            <a:noAutofit/>
          </a:bodyPr>
          <a:p>
            <a:endParaRPr b="0" lang="en-US" sz="2400" spc="-1" strike="noStrike">
              <a:latin typeface="Times New Roman"/>
            </a:endParaRPr>
          </a:p>
        </p:txBody>
      </p:sp>
      <p:sp>
        <p:nvSpPr>
          <p:cNvPr id="241" name="PlaceHolder 9"/>
          <p:cNvSpPr>
            <a:spLocks noGrp="1"/>
          </p:cNvSpPr>
          <p:nvPr>
            <p:ph type="sldNum"/>
          </p:nvPr>
        </p:nvSpPr>
        <p:spPr>
          <a:xfrm>
            <a:off x="10563480" y="6356520"/>
            <a:ext cx="1015200" cy="364680"/>
          </a:xfrm>
          <a:prstGeom prst="rect">
            <a:avLst/>
          </a:prstGeom>
        </p:spPr>
        <p:txBody>
          <a:bodyPr lIns="122040" rIns="122040" tIns="60840" bIns="60840" anchor="ctr">
            <a:noAutofit/>
          </a:bodyPr>
          <a:p>
            <a:pPr algn="r">
              <a:lnSpc>
                <a:spcPct val="100000"/>
              </a:lnSpc>
            </a:pPr>
            <a:fld id="{C67A56FB-E19F-42C7-AC26-C261081E9831}" type="slidenum">
              <a:rPr b="0" lang="en-US" sz="1200" spc="-1" strike="noStrike">
                <a:solidFill>
                  <a:srgbClr val="ffffff"/>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1625040" y="584280"/>
            <a:ext cx="8735040" cy="1999800"/>
          </a:xfrm>
          <a:prstGeom prst="rect">
            <a:avLst/>
          </a:prstGeom>
          <a:noFill/>
          <a:ln>
            <a:noFill/>
          </a:ln>
        </p:spPr>
        <p:txBody>
          <a:bodyPr lIns="122040" rIns="122040" tIns="60840" bIns="60840" anchor="b">
            <a:noAutofit/>
          </a:bodyPr>
          <a:p>
            <a:pPr>
              <a:lnSpc>
                <a:spcPct val="90000"/>
              </a:lnSpc>
            </a:pPr>
            <a:r>
              <a:rPr b="0" lang="en-US" sz="5400" spc="-1" strike="noStrike">
                <a:solidFill>
                  <a:srgbClr val="ffffff"/>
                </a:solidFill>
                <a:latin typeface="Calibri"/>
              </a:rPr>
              <a:t>Sentiment analysis based on Greek Bert and MT5</a:t>
            </a:r>
            <a:endParaRPr b="0" lang="en-US" sz="5400" spc="-1" strike="noStrike">
              <a:solidFill>
                <a:srgbClr val="ffffff"/>
              </a:solidFill>
              <a:latin typeface="Calibri"/>
            </a:endParaRPr>
          </a:p>
        </p:txBody>
      </p:sp>
      <p:sp>
        <p:nvSpPr>
          <p:cNvPr id="279" name="TextShape 2"/>
          <p:cNvSpPr txBox="1"/>
          <p:nvPr/>
        </p:nvSpPr>
        <p:spPr>
          <a:xfrm>
            <a:off x="1486080" y="4653000"/>
            <a:ext cx="3888000" cy="1079640"/>
          </a:xfrm>
          <a:prstGeom prst="rect">
            <a:avLst/>
          </a:prstGeom>
          <a:noFill/>
          <a:ln>
            <a:noFill/>
          </a:ln>
        </p:spPr>
        <p:txBody>
          <a:bodyPr lIns="122040" rIns="122040" tIns="60840" bIns="60840">
            <a:normAutofit fontScale="70000"/>
          </a:bodyPr>
          <a:p>
            <a:pPr>
              <a:lnSpc>
                <a:spcPct val="90000"/>
              </a:lnSpc>
              <a:tabLst>
                <a:tab algn="l" pos="0"/>
              </a:tabLst>
            </a:pPr>
            <a:r>
              <a:rPr b="0" lang="en-US" sz="1800" spc="199" strike="noStrike" cap="all">
                <a:solidFill>
                  <a:srgbClr val="009999"/>
                </a:solidFill>
                <a:latin typeface="Calibri"/>
              </a:rPr>
              <a:t>GROUP:</a:t>
            </a:r>
            <a:endParaRPr b="0" lang="en-US" sz="1800" spc="-1" strike="noStrike">
              <a:latin typeface="Arial"/>
            </a:endParaRPr>
          </a:p>
          <a:p>
            <a:pPr marL="457200" indent="-456840">
              <a:lnSpc>
                <a:spcPct val="90000"/>
              </a:lnSpc>
              <a:buClr>
                <a:srgbClr val="009999"/>
              </a:buClr>
              <a:buFont typeface="Arial"/>
              <a:buChar char="•"/>
              <a:tabLst>
                <a:tab algn="l" pos="0"/>
              </a:tabLst>
            </a:pPr>
            <a:r>
              <a:rPr b="0" lang="en-US" sz="1800" spc="199" strike="noStrike" cap="all">
                <a:solidFill>
                  <a:srgbClr val="009999"/>
                </a:solidFill>
                <a:latin typeface="Calibri"/>
              </a:rPr>
              <a:t>Christos Morfopoulos</a:t>
            </a:r>
            <a:endParaRPr b="0" lang="en-US" sz="1800" spc="-1" strike="noStrike">
              <a:latin typeface="Arial"/>
            </a:endParaRPr>
          </a:p>
          <a:p>
            <a:pPr marL="457200" indent="-456840">
              <a:lnSpc>
                <a:spcPct val="90000"/>
              </a:lnSpc>
              <a:buClr>
                <a:srgbClr val="009999"/>
              </a:buClr>
              <a:buFont typeface="Arial"/>
              <a:buChar char="•"/>
              <a:tabLst>
                <a:tab algn="l" pos="0"/>
              </a:tabLst>
            </a:pPr>
            <a:r>
              <a:rPr b="0" lang="en-US" sz="1800" spc="199" strike="noStrike" cap="all">
                <a:solidFill>
                  <a:srgbClr val="009999"/>
                </a:solidFill>
                <a:latin typeface="Calibri"/>
              </a:rPr>
              <a:t>George Kountouris</a:t>
            </a:r>
            <a:endParaRPr b="0" lang="en-US" sz="1800" spc="-1" strike="noStrike">
              <a:latin typeface="Arial"/>
            </a:endParaRPr>
          </a:p>
          <a:p>
            <a:pPr marL="457200" indent="-456840">
              <a:lnSpc>
                <a:spcPct val="90000"/>
              </a:lnSpc>
              <a:buClr>
                <a:srgbClr val="009999"/>
              </a:buClr>
              <a:buFont typeface="Arial"/>
              <a:buChar char="•"/>
              <a:tabLst>
                <a:tab algn="l" pos="0"/>
              </a:tabLst>
            </a:pPr>
            <a:r>
              <a:rPr b="0" lang="en-US" sz="1800" spc="199" strike="noStrike" cap="all">
                <a:solidFill>
                  <a:srgbClr val="009999"/>
                </a:solidFill>
                <a:latin typeface="Calibri"/>
              </a:rPr>
              <a:t>Minas Alifragkis</a:t>
            </a:r>
            <a:endParaRPr b="0" lang="en-US" sz="1800" spc="-1" strike="noStrike">
              <a:latin typeface="Arial"/>
            </a:endParaRPr>
          </a:p>
        </p:txBody>
      </p:sp>
      <p:sp>
        <p:nvSpPr>
          <p:cNvPr id="280" name="CustomShape 3"/>
          <p:cNvSpPr/>
          <p:nvPr/>
        </p:nvSpPr>
        <p:spPr>
          <a:xfrm>
            <a:off x="3840480" y="2744280"/>
            <a:ext cx="40957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alibri"/>
              </a:rPr>
              <a:t>NLP – Academic Year 2021-2022</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6126480" y="548640"/>
            <a:ext cx="5669280" cy="5669280"/>
          </a:xfrm>
          <a:prstGeom prst="rect">
            <a:avLst/>
          </a:prstGeom>
          <a:noFill/>
          <a:ln>
            <a:noFill/>
          </a:ln>
        </p:spPr>
        <p:style>
          <a:lnRef idx="0"/>
          <a:fillRef idx="0"/>
          <a:effectRef idx="0"/>
          <a:fontRef idx="minor"/>
        </p:style>
        <p:txBody>
          <a:bodyPr lIns="122040" rIns="122040" tIns="60840" bIns="60840">
            <a:normAutofit fontScale="77000"/>
          </a:bodyPr>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In this approach we tried to experiment with the famous MT5, which is developed by Google. </a:t>
            </a:r>
            <a:r>
              <a:rPr b="0" lang="en-US" sz="1600" spc="-1" strike="noStrike">
                <a:solidFill>
                  <a:srgbClr val="ffffff"/>
                </a:solidFill>
                <a:latin typeface="Calibri"/>
                <a:ea typeface="Calibri"/>
              </a:rPr>
              <a:t>The MT5 model is a very powerful multilingual model which has a vocabulary of 101 different languages. The MT5 is a transformer-based sequence to sequence model, which “models” every problem in text-to-text format, meaning that the input has a text format, and the output has a text format. The applications of the MT5 model have a great variety, such as classification, summarization, and translation</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The main difference with BERT model is that MT5 model uses both the Encoders and the Decoders, as it is implied from the letter “T” (T for Transformers)</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Another important step is that MT5 as it is text-to-text model, it should generate text for output. For this reason, we have to use the string labels of sentiment analysis (negative, positive,etc) and not the numeric labels</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As we mentioned before a very powerful property of MT5 is that is multilingual, so its embedding have a portion of Greek vocabulary which can be useful in our sentiment analysis project</a:t>
            </a:r>
            <a:br/>
            <a:r>
              <a:rPr b="0" lang="en-US" sz="1600" spc="-1" strike="noStrike">
                <a:solidFill>
                  <a:srgbClr val="ffffff"/>
                </a:solidFill>
                <a:latin typeface="Calibri"/>
              </a:rPr>
              <a:t> </a:t>
            </a: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Due to computational resources, we experimented with the “smallest” version of MT5, as the “capacity” of the base model is very high</a:t>
            </a:r>
            <a:endParaRPr b="0" lang="en-US" sz="1600" spc="-1" strike="noStrike">
              <a:latin typeface="Arial"/>
            </a:endParaRPr>
          </a:p>
        </p:txBody>
      </p:sp>
      <p:pic>
        <p:nvPicPr>
          <p:cNvPr id="319" name="Picture 7" descr=""/>
          <p:cNvPicPr/>
          <p:nvPr/>
        </p:nvPicPr>
        <p:blipFill>
          <a:blip r:embed="rId1"/>
          <a:stretch/>
        </p:blipFill>
        <p:spPr>
          <a:xfrm>
            <a:off x="1178640" y="1429200"/>
            <a:ext cx="4267080" cy="1942920"/>
          </a:xfrm>
          <a:prstGeom prst="rect">
            <a:avLst/>
          </a:prstGeom>
          <a:ln>
            <a:noFill/>
          </a:ln>
        </p:spPr>
      </p:pic>
      <p:sp>
        <p:nvSpPr>
          <p:cNvPr id="320" name="CustomShape 2"/>
          <p:cNvSpPr/>
          <p:nvPr/>
        </p:nvSpPr>
        <p:spPr>
          <a:xfrm>
            <a:off x="1218960" y="274680"/>
            <a:ext cx="10360080" cy="1223640"/>
          </a:xfrm>
          <a:prstGeom prst="rect">
            <a:avLst/>
          </a:prstGeom>
          <a:noFill/>
          <a:ln>
            <a:noFill/>
          </a:ln>
        </p:spPr>
        <p:style>
          <a:lnRef idx="0"/>
          <a:fillRef idx="0"/>
          <a:effectRef idx="0"/>
          <a:fontRef idx="minor"/>
        </p:style>
        <p:txBody>
          <a:bodyPr lIns="122040" rIns="122040" tIns="60840" bIns="60840" anchor="b">
            <a:normAutofit/>
          </a:bodyPr>
          <a:p>
            <a:pPr>
              <a:lnSpc>
                <a:spcPct val="90000"/>
              </a:lnSpc>
            </a:pPr>
            <a:r>
              <a:rPr b="0" lang="en-US" sz="3600" spc="-1" strike="noStrike">
                <a:solidFill>
                  <a:srgbClr val="ffffff"/>
                </a:solidFill>
                <a:latin typeface="Calibri"/>
              </a:rPr>
              <a:t>MT5</a:t>
            </a:r>
            <a:endParaRPr b="0" lang="en-US" sz="3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1117080" y="620640"/>
            <a:ext cx="4175640" cy="495360"/>
          </a:xfrm>
          <a:prstGeom prst="rect">
            <a:avLst/>
          </a:prstGeom>
          <a:noFill/>
          <a:ln>
            <a:noFill/>
          </a:ln>
        </p:spPr>
        <p:txBody>
          <a:bodyPr lIns="122040" rIns="122040" tIns="60840" bIns="60840">
            <a:noAutofit/>
          </a:bodyPr>
          <a:p>
            <a:pPr>
              <a:lnSpc>
                <a:spcPct val="90000"/>
              </a:lnSpc>
              <a:spcBef>
                <a:spcPts val="1599"/>
              </a:spcBef>
              <a:tabLst>
                <a:tab algn="l" pos="0"/>
              </a:tabLst>
            </a:pPr>
            <a:r>
              <a:rPr b="0" i="1" lang="en-US" sz="1000" spc="-1" strike="noStrike">
                <a:solidFill>
                  <a:srgbClr val="ffffff"/>
                </a:solidFill>
                <a:latin typeface="Calibri"/>
              </a:rPr>
              <a:t>Figure with the Distribution of the length of the tokens </a:t>
            </a:r>
            <a:br/>
            <a:r>
              <a:rPr b="0" i="1" lang="en-US" sz="1000" spc="-1" strike="noStrike">
                <a:solidFill>
                  <a:srgbClr val="ffffff"/>
                </a:solidFill>
                <a:latin typeface="Calibri"/>
              </a:rPr>
              <a:t>with respect to  MT5 tokenizer</a:t>
            </a:r>
            <a:endParaRPr b="0" lang="en-US" sz="1000" spc="-1" strike="noStrike">
              <a:solidFill>
                <a:srgbClr val="ffffff"/>
              </a:solidFill>
              <a:latin typeface="Calibri"/>
            </a:endParaRPr>
          </a:p>
        </p:txBody>
      </p:sp>
      <p:sp>
        <p:nvSpPr>
          <p:cNvPr id="322" name="CustomShape 2"/>
          <p:cNvSpPr/>
          <p:nvPr/>
        </p:nvSpPr>
        <p:spPr>
          <a:xfrm>
            <a:off x="765720" y="4560120"/>
            <a:ext cx="4175640" cy="287640"/>
          </a:xfrm>
          <a:prstGeom prst="rect">
            <a:avLst/>
          </a:prstGeom>
          <a:noFill/>
          <a:ln>
            <a:noFill/>
          </a:ln>
        </p:spPr>
        <p:style>
          <a:lnRef idx="0"/>
          <a:fillRef idx="0"/>
          <a:effectRef idx="0"/>
          <a:fontRef idx="minor"/>
        </p:style>
      </p:sp>
      <p:pic>
        <p:nvPicPr>
          <p:cNvPr id="323" name="Picture 7" descr=""/>
          <p:cNvPicPr/>
          <p:nvPr/>
        </p:nvPicPr>
        <p:blipFill>
          <a:blip r:embed="rId1"/>
          <a:stretch/>
        </p:blipFill>
        <p:spPr>
          <a:xfrm>
            <a:off x="1121400" y="1268640"/>
            <a:ext cx="3967920" cy="2577600"/>
          </a:xfrm>
          <a:prstGeom prst="rect">
            <a:avLst/>
          </a:prstGeom>
          <a:ln>
            <a:noFill/>
          </a:ln>
        </p:spPr>
      </p:pic>
      <p:pic>
        <p:nvPicPr>
          <p:cNvPr id="324" name="Picture 9" descr=""/>
          <p:cNvPicPr/>
          <p:nvPr/>
        </p:nvPicPr>
        <p:blipFill>
          <a:blip r:embed="rId2"/>
          <a:stretch/>
        </p:blipFill>
        <p:spPr>
          <a:xfrm>
            <a:off x="245880" y="5255280"/>
            <a:ext cx="5274000" cy="611640"/>
          </a:xfrm>
          <a:prstGeom prst="rect">
            <a:avLst/>
          </a:prstGeom>
          <a:ln>
            <a:noFill/>
          </a:ln>
        </p:spPr>
      </p:pic>
      <p:sp>
        <p:nvSpPr>
          <p:cNvPr id="325" name="CustomShape 3"/>
          <p:cNvSpPr/>
          <p:nvPr/>
        </p:nvSpPr>
        <p:spPr>
          <a:xfrm>
            <a:off x="477720" y="4848120"/>
            <a:ext cx="4175640" cy="287640"/>
          </a:xfrm>
          <a:prstGeom prst="rect">
            <a:avLst/>
          </a:prstGeom>
          <a:noFill/>
          <a:ln>
            <a:noFill/>
          </a:ln>
        </p:spPr>
        <p:style>
          <a:lnRef idx="0"/>
          <a:fillRef idx="0"/>
          <a:effectRef idx="0"/>
          <a:fontRef idx="minor"/>
        </p:style>
        <p:txBody>
          <a:bodyPr lIns="122040" rIns="122040" tIns="60840" bIns="60840">
            <a:normAutofit fontScale="36000"/>
          </a:bodyPr>
          <a:p>
            <a:pPr>
              <a:lnSpc>
                <a:spcPct val="90000"/>
              </a:lnSpc>
              <a:spcBef>
                <a:spcPts val="1599"/>
              </a:spcBef>
              <a:tabLst>
                <a:tab algn="l" pos="0"/>
              </a:tabLst>
            </a:pPr>
            <a:r>
              <a:rPr b="0" i="1" lang="en-US" sz="1200" spc="-1" strike="noStrike">
                <a:solidFill>
                  <a:srgbClr val="ffffff"/>
                </a:solidFill>
                <a:latin typeface="Calibri"/>
              </a:rPr>
              <a:t>Illustrative Example of the MT5 Tokenizer given an input</a:t>
            </a:r>
            <a:endParaRPr b="0" lang="en-US" sz="1200" spc="-1" strike="noStrike">
              <a:latin typeface="Arial"/>
            </a:endParaRPr>
          </a:p>
        </p:txBody>
      </p:sp>
      <p:sp>
        <p:nvSpPr>
          <p:cNvPr id="326" name="TextShape 4"/>
          <p:cNvSpPr txBox="1"/>
          <p:nvPr/>
        </p:nvSpPr>
        <p:spPr>
          <a:xfrm>
            <a:off x="6309360" y="875880"/>
            <a:ext cx="5577840" cy="534204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600" spc="-1" strike="noStrike">
                <a:solidFill>
                  <a:srgbClr val="ffffff"/>
                </a:solidFill>
                <a:latin typeface="Calibri"/>
              </a:rPr>
              <a:t>In the same way as BERT, we load the pretrained MT5 tokenizer</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However, as we can see from the illustrative example, the MT5 tokenizer encodes the tokens in a different way in contrast to BERT tokenizer</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We followed the same procedure, and we plotted the length of the encoded token within a review. Obviously, the distribution of the MT5 is different from the distribution of the MT5</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As we mentioned before, mainly in order to save some computational cost we set the max length to 128</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A very interesting part is that because MT5 is a sequence-to-sequence model we have to define a max length of tokens for the “generated” outputs. In our model , we have set the max length of target tokens to 3 just like in the illustrative example</a:t>
            </a:r>
            <a:endParaRPr b="0" lang="en-US"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105200" y="898560"/>
            <a:ext cx="4175640" cy="287640"/>
          </a:xfrm>
          <a:prstGeom prst="rect">
            <a:avLst/>
          </a:prstGeom>
          <a:noFill/>
          <a:ln>
            <a:noFill/>
          </a:ln>
        </p:spPr>
        <p:txBody>
          <a:bodyPr lIns="122040" rIns="122040" tIns="60840" bIns="60840">
            <a:normAutofit/>
          </a:bodyPr>
          <a:p>
            <a:pPr>
              <a:lnSpc>
                <a:spcPct val="90000"/>
              </a:lnSpc>
              <a:spcBef>
                <a:spcPts val="1599"/>
              </a:spcBef>
              <a:tabLst>
                <a:tab algn="l" pos="0"/>
              </a:tabLst>
            </a:pPr>
            <a:r>
              <a:rPr b="0" i="1" lang="en-US" sz="1200" spc="-1" strike="noStrike">
                <a:solidFill>
                  <a:srgbClr val="ffffff"/>
                </a:solidFill>
                <a:latin typeface="Calibri"/>
              </a:rPr>
              <a:t>Figure of the MT5 model history</a:t>
            </a:r>
            <a:endParaRPr b="0" lang="en-US" sz="1200" spc="-1" strike="noStrike">
              <a:solidFill>
                <a:srgbClr val="ffffff"/>
              </a:solidFill>
              <a:latin typeface="Calibri"/>
            </a:endParaRPr>
          </a:p>
        </p:txBody>
      </p:sp>
      <p:sp>
        <p:nvSpPr>
          <p:cNvPr id="328" name="CustomShape 2"/>
          <p:cNvSpPr/>
          <p:nvPr/>
        </p:nvSpPr>
        <p:spPr>
          <a:xfrm>
            <a:off x="765720" y="4560120"/>
            <a:ext cx="4175640" cy="287640"/>
          </a:xfrm>
          <a:prstGeom prst="rect">
            <a:avLst/>
          </a:prstGeom>
          <a:noFill/>
          <a:ln>
            <a:noFill/>
          </a:ln>
        </p:spPr>
        <p:style>
          <a:lnRef idx="0"/>
          <a:fillRef idx="0"/>
          <a:effectRef idx="0"/>
          <a:fontRef idx="minor"/>
        </p:style>
      </p:sp>
      <p:pic>
        <p:nvPicPr>
          <p:cNvPr id="329" name="Picture 7" descr=""/>
          <p:cNvPicPr/>
          <p:nvPr/>
        </p:nvPicPr>
        <p:blipFill>
          <a:blip r:embed="rId1"/>
          <a:stretch/>
        </p:blipFill>
        <p:spPr>
          <a:xfrm>
            <a:off x="1117080" y="1256760"/>
            <a:ext cx="4366080" cy="3162600"/>
          </a:xfrm>
          <a:prstGeom prst="rect">
            <a:avLst/>
          </a:prstGeom>
          <a:ln>
            <a:noFill/>
          </a:ln>
        </p:spPr>
      </p:pic>
      <p:sp>
        <p:nvSpPr>
          <p:cNvPr id="330" name="TextShape 3"/>
          <p:cNvSpPr txBox="1"/>
          <p:nvPr/>
        </p:nvSpPr>
        <p:spPr>
          <a:xfrm>
            <a:off x="6035040" y="731520"/>
            <a:ext cx="6035040" cy="6959880"/>
          </a:xfrm>
          <a:prstGeom prst="rect">
            <a:avLst/>
          </a:prstGeom>
          <a:noFill/>
          <a:ln>
            <a:noFill/>
          </a:ln>
        </p:spPr>
        <p:txBody>
          <a:bodyPr lIns="90000" rIns="90000" tIns="45000" bIns="45000">
            <a:noAutofit/>
          </a:bodyPr>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The </a:t>
            </a:r>
            <a:r>
              <a:rPr b="0" lang="en-US" sz="1500" spc="-1" strike="noStrike">
                <a:solidFill>
                  <a:srgbClr val="ffffff"/>
                </a:solidFill>
                <a:latin typeface="Times New Roman"/>
                <a:ea typeface="Calibri"/>
              </a:rPr>
              <a:t>architecture of the MT5 is so agile that we do not have to modify the architecture of the pretrained model as in BERT. In this way, we can apply classification or sentiment analysis and finetune the pretrained model with our corpus</a:t>
            </a: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In the training section of the MT5 model, we have trained the model for 12 epochs, and we have used the Cross Entropy Loss </a:t>
            </a:r>
            <a:r>
              <a:rPr b="0" lang="en-US" sz="1400" spc="-1" strike="noStrike">
                <a:solidFill>
                  <a:srgbClr val="ffffff"/>
                </a:solidFill>
                <a:latin typeface="Calibri"/>
                <a:ea typeface="Calibri"/>
              </a:rPr>
              <a:t>as</a:t>
            </a:r>
            <a:r>
              <a:rPr b="0" lang="en-US" sz="1500" spc="-1" strike="noStrike">
                <a:solidFill>
                  <a:srgbClr val="ffffff"/>
                </a:solidFill>
                <a:latin typeface="Times New Roman"/>
                <a:ea typeface="Calibri"/>
              </a:rPr>
              <a:t> loss function and Adam as optimizer</a:t>
            </a: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A very interesting part is that, in order we to have predictions, we should apply the generate method of the MT5 model</a:t>
            </a: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In the figure, we visualized the training history of the model</a:t>
            </a: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We should notice that  not only the training loss but also the validations are decreasing across the epochs</a:t>
            </a: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endParaRPr b="0" lang="en-US" sz="1500" spc="-1" strike="noStrike">
              <a:latin typeface="Arial"/>
            </a:endParaRPr>
          </a:p>
          <a:p>
            <a:pPr marL="216000" indent="-216000">
              <a:lnSpc>
                <a:spcPct val="107000"/>
              </a:lnSpc>
              <a:spcAft>
                <a:spcPts val="799"/>
              </a:spcAft>
              <a:buClr>
                <a:srgbClr val="ffffff"/>
              </a:buClr>
              <a:buSzPct val="45000"/>
              <a:buFont typeface="Wingdings" charset="2"/>
              <a:buChar char=""/>
              <a:tabLst>
                <a:tab algn="l" pos="1394640"/>
              </a:tabLst>
            </a:pPr>
            <a:r>
              <a:rPr b="0" lang="en-US" sz="1500" spc="-1" strike="noStrike">
                <a:solidFill>
                  <a:srgbClr val="ffffff"/>
                </a:solidFill>
                <a:latin typeface="Times New Roman"/>
                <a:ea typeface="Calibri"/>
              </a:rPr>
              <a:t>We achieved the bast validation accuracy with 73% at 9</a:t>
            </a:r>
            <a:r>
              <a:rPr b="0" lang="en-US" sz="1500" spc="-1" strike="noStrike" baseline="30000">
                <a:solidFill>
                  <a:srgbClr val="ffffff"/>
                </a:solidFill>
                <a:latin typeface="Times New Roman"/>
                <a:ea typeface="Calibri"/>
              </a:rPr>
              <a:t>th</a:t>
            </a:r>
            <a:r>
              <a:rPr b="0" lang="en-US" sz="1500" spc="-1" strike="noStrike">
                <a:solidFill>
                  <a:srgbClr val="ffffff"/>
                </a:solidFill>
                <a:latin typeface="Times New Roman"/>
                <a:ea typeface="Calibri"/>
              </a:rPr>
              <a:t> epoch</a:t>
            </a:r>
            <a:endParaRPr b="0" lang="en-US" sz="15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1280160" y="605160"/>
            <a:ext cx="10360080" cy="1223640"/>
          </a:xfrm>
          <a:prstGeom prst="rect">
            <a:avLst/>
          </a:prstGeom>
          <a:noFill/>
          <a:ln>
            <a:noFill/>
          </a:ln>
        </p:spPr>
        <p:txBody>
          <a:bodyPr lIns="0" rIns="0" tIns="0" bIns="0" anchor="ctr">
            <a:noAutofit/>
          </a:bodyPr>
          <a:p>
            <a:r>
              <a:rPr b="0" lang="en-US" sz="3600" spc="-1" strike="noStrike">
                <a:solidFill>
                  <a:srgbClr val="ffffff"/>
                </a:solidFill>
                <a:latin typeface="Calibri"/>
              </a:rPr>
              <a:t>Greek GPT-2</a:t>
            </a:r>
            <a:endParaRPr b="0" lang="en-US" sz="3600" spc="-1" strike="noStrike">
              <a:solidFill>
                <a:srgbClr val="ffffff"/>
              </a:solidFill>
              <a:latin typeface="Calibri"/>
            </a:endParaRPr>
          </a:p>
        </p:txBody>
      </p:sp>
      <p:sp>
        <p:nvSpPr>
          <p:cNvPr id="332" name="TextShape 2"/>
          <p:cNvSpPr txBox="1"/>
          <p:nvPr/>
        </p:nvSpPr>
        <p:spPr>
          <a:xfrm>
            <a:off x="6035040" y="731520"/>
            <a:ext cx="5029200" cy="576072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400" spc="-1" strike="noStrike">
                <a:solidFill>
                  <a:srgbClr val="ffffff"/>
                </a:solidFill>
                <a:latin typeface="Calibri"/>
              </a:rPr>
              <a:t>GPT-2 is sentence-generative language model that came out of OpenAI in 2019. It caused quite a stir, in particular due to some "too dangerous to humanity" nonsense marketing around it.</a:t>
            </a:r>
            <a:endParaRPr b="0" lang="en-US" sz="1400" spc="-1" strike="noStrike">
              <a:latin typeface="Arial"/>
            </a:endParaRPr>
          </a:p>
          <a:p>
            <a:endParaRPr b="0" lang="en-US" sz="1400" spc="-1" strike="noStrike">
              <a:latin typeface="Arial"/>
            </a:endParaRPr>
          </a:p>
          <a:p>
            <a:pPr marL="216000" indent="-216000">
              <a:buClr>
                <a:srgbClr val="ffffff"/>
              </a:buClr>
              <a:buSzPct val="45000"/>
              <a:buFont typeface="Wingdings" charset="2"/>
              <a:buChar char=""/>
            </a:pPr>
            <a:r>
              <a:rPr b="0" lang="en-US" sz="1400" spc="-1" strike="noStrike">
                <a:solidFill>
                  <a:srgbClr val="ffffff"/>
                </a:solidFill>
                <a:latin typeface="Calibri"/>
              </a:rPr>
              <a:t>GPT-2 has just the decoder blocks from the transformer instead of BERT that has just the encoder blocks from the transformer</a:t>
            </a:r>
            <a:endParaRPr b="0" lang="en-US" sz="1400" spc="-1" strike="noStrike">
              <a:latin typeface="Arial"/>
            </a:endParaRPr>
          </a:p>
          <a:p>
            <a:pPr marL="216000" indent="-216000">
              <a:buClr>
                <a:srgbClr val="ffffff"/>
              </a:buClr>
              <a:buSzPct val="45000"/>
              <a:buFont typeface="Wingdings" charset="2"/>
              <a:buChar char=""/>
            </a:pPr>
            <a:endParaRPr b="0" lang="en-US" sz="1400" spc="-1" strike="noStrike">
              <a:latin typeface="Arial"/>
            </a:endParaRPr>
          </a:p>
          <a:p>
            <a:pPr marL="216000" indent="-216000">
              <a:buClr>
                <a:srgbClr val="ffffff"/>
              </a:buClr>
              <a:buSzPct val="45000"/>
              <a:buFont typeface="Wingdings" charset="2"/>
              <a:buChar char=""/>
            </a:pPr>
            <a:r>
              <a:rPr b="0" lang="en-US" sz="1400" spc="-1" strike="noStrike">
                <a:solidFill>
                  <a:srgbClr val="ffffff"/>
                </a:solidFill>
                <a:latin typeface="Calibri"/>
              </a:rPr>
              <a:t>Transformer block contains a masked multi-headed self-attention followed by pointwise feed-forward layer and normalization layers in between. The final output produces a distribution over target tokens after softmax</a:t>
            </a:r>
            <a:endParaRPr b="0" lang="en-US" sz="1400" spc="-1" strike="noStrike">
              <a:latin typeface="Arial"/>
            </a:endParaRPr>
          </a:p>
          <a:p>
            <a:pPr marL="216000" indent="-216000">
              <a:buClr>
                <a:srgbClr val="ffffff"/>
              </a:buClr>
              <a:buSzPct val="45000"/>
              <a:buFont typeface="Wingdings" charset="2"/>
              <a:buChar char=""/>
            </a:pPr>
            <a:endParaRPr b="0" lang="en-US" sz="1400" spc="-1" strike="noStrike">
              <a:latin typeface="Arial"/>
            </a:endParaRPr>
          </a:p>
          <a:p>
            <a:pPr marL="216000" indent="-216000">
              <a:buClr>
                <a:srgbClr val="ffffff"/>
              </a:buClr>
              <a:buSzPct val="45000"/>
              <a:buFont typeface="Wingdings" charset="2"/>
              <a:buChar char=""/>
            </a:pPr>
            <a:r>
              <a:rPr b="0" lang="en-US" sz="1400" spc="-1" strike="noStrike">
                <a:solidFill>
                  <a:srgbClr val="ffffff"/>
                </a:solidFill>
                <a:latin typeface="Calibri"/>
              </a:rPr>
              <a:t>The model is the "small" version of GPT-2 (12-layer, 768-hidden, 12-heads) with the only difference that the maximum sequence length is set at 512 tokens instead of 1024</a:t>
            </a:r>
            <a:endParaRPr b="0" lang="en-US" sz="1400" spc="-1" strike="noStrike">
              <a:latin typeface="Arial"/>
            </a:endParaRPr>
          </a:p>
          <a:p>
            <a:pPr marL="216000" indent="-216000">
              <a:buClr>
                <a:srgbClr val="ffffff"/>
              </a:buClr>
              <a:buSzPct val="45000"/>
              <a:buFont typeface="Wingdings" charset="2"/>
              <a:buChar char=""/>
            </a:pPr>
            <a:endParaRPr b="0" lang="en-US" sz="1400" spc="-1" strike="noStrike">
              <a:latin typeface="Arial"/>
            </a:endParaRPr>
          </a:p>
          <a:p>
            <a:pPr marL="216000" indent="-216000">
              <a:buClr>
                <a:srgbClr val="ffffff"/>
              </a:buClr>
              <a:buSzPct val="45000"/>
              <a:buFont typeface="Wingdings" charset="2"/>
              <a:buChar char=""/>
            </a:pPr>
            <a:r>
              <a:rPr b="0" lang="en-US" sz="1400" spc="-1" strike="noStrike">
                <a:solidFill>
                  <a:srgbClr val="ffffff"/>
                </a:solidFill>
                <a:latin typeface="Calibri"/>
              </a:rPr>
              <a:t>The model is trained on a collection of almost 5GB Greek texts, with the main source to be from Greek Wikipedia</a:t>
            </a:r>
            <a:endParaRPr b="0" lang="en-US" sz="1400" spc="-1" strike="noStrike">
              <a:latin typeface="Arial"/>
            </a:endParaRPr>
          </a:p>
        </p:txBody>
      </p:sp>
      <p:pic>
        <p:nvPicPr>
          <p:cNvPr id="333" name="" descr=""/>
          <p:cNvPicPr/>
          <p:nvPr/>
        </p:nvPicPr>
        <p:blipFill>
          <a:blip r:embed="rId1"/>
          <a:stretch/>
        </p:blipFill>
        <p:spPr>
          <a:xfrm>
            <a:off x="1251360" y="1554480"/>
            <a:ext cx="4326480" cy="330948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 descr=""/>
          <p:cNvPicPr/>
          <p:nvPr/>
        </p:nvPicPr>
        <p:blipFill>
          <a:blip r:embed="rId1"/>
          <a:stretch/>
        </p:blipFill>
        <p:spPr>
          <a:xfrm>
            <a:off x="1371600" y="1825560"/>
            <a:ext cx="4480560" cy="2929320"/>
          </a:xfrm>
          <a:prstGeom prst="rect">
            <a:avLst/>
          </a:prstGeom>
          <a:ln>
            <a:noFill/>
          </a:ln>
        </p:spPr>
      </p:pic>
      <p:sp>
        <p:nvSpPr>
          <p:cNvPr id="335" name="TextShape 1"/>
          <p:cNvSpPr txBox="1"/>
          <p:nvPr/>
        </p:nvSpPr>
        <p:spPr>
          <a:xfrm>
            <a:off x="1371600" y="1391040"/>
            <a:ext cx="4114800" cy="346320"/>
          </a:xfrm>
          <a:prstGeom prst="rect">
            <a:avLst/>
          </a:prstGeom>
          <a:noFill/>
          <a:ln>
            <a:noFill/>
          </a:ln>
        </p:spPr>
        <p:txBody>
          <a:bodyPr lIns="90000" rIns="90000" tIns="45000" bIns="45000">
            <a:noAutofit/>
          </a:bodyPr>
          <a:p>
            <a:r>
              <a:rPr b="0" i="1" lang="en-US" sz="1800" spc="-1" strike="noStrike">
                <a:latin typeface="Arial"/>
              </a:rPr>
              <a:t>Figure with GPT 2 tokens</a:t>
            </a:r>
            <a:endParaRPr b="0" i="1" lang="en-US" sz="1800" spc="-1" strike="noStrike">
              <a:latin typeface="Arial"/>
            </a:endParaRPr>
          </a:p>
        </p:txBody>
      </p:sp>
      <p:sp>
        <p:nvSpPr>
          <p:cNvPr id="336" name="TextShape 2"/>
          <p:cNvSpPr txBox="1"/>
          <p:nvPr/>
        </p:nvSpPr>
        <p:spPr>
          <a:xfrm>
            <a:off x="6400800" y="2011680"/>
            <a:ext cx="5577840" cy="250704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600" spc="-1" strike="noStrike">
                <a:solidFill>
                  <a:srgbClr val="ffffff"/>
                </a:solidFill>
                <a:latin typeface="Calibri"/>
              </a:rPr>
              <a:t>In the same way as BERT, we load the pretrained GPT-2 tokenizer</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The GPT-2 tokenizer needs special extra special tokens</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The length of the embeddings need to be filtered</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In order to save computational time we keep the first 128 tokens</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 descr=""/>
          <p:cNvPicPr/>
          <p:nvPr/>
        </p:nvPicPr>
        <p:blipFill>
          <a:blip r:embed="rId1"/>
          <a:stretch/>
        </p:blipFill>
        <p:spPr>
          <a:xfrm>
            <a:off x="1463040" y="1587240"/>
            <a:ext cx="4369320" cy="3167640"/>
          </a:xfrm>
          <a:prstGeom prst="rect">
            <a:avLst/>
          </a:prstGeom>
          <a:ln>
            <a:noFill/>
          </a:ln>
        </p:spPr>
      </p:pic>
      <p:sp>
        <p:nvSpPr>
          <p:cNvPr id="338" name="TextShape 1"/>
          <p:cNvSpPr txBox="1"/>
          <p:nvPr/>
        </p:nvSpPr>
        <p:spPr>
          <a:xfrm>
            <a:off x="7132320" y="2159640"/>
            <a:ext cx="4389120" cy="290592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800" spc="-1" strike="noStrike">
                <a:latin typeface="Arial"/>
              </a:rPr>
              <a:t>The train_acc steadily increased above 90%</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The val_acc was stable from epoch 1, close to 77%</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Val_loss in contrast of the training loss was increasing</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The training session created overfitting problems</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Our architecture</a:t>
            </a:r>
            <a:endParaRPr b="0" lang="en-US" sz="2400" spc="-1" strike="noStrike">
              <a:solidFill>
                <a:srgbClr val="ffffff"/>
              </a:solidFill>
              <a:latin typeface="Calibri"/>
            </a:endParaRPr>
          </a:p>
        </p:txBody>
      </p:sp>
      <p:pic>
        <p:nvPicPr>
          <p:cNvPr id="340" name="" descr=""/>
          <p:cNvPicPr/>
          <p:nvPr/>
        </p:nvPicPr>
        <p:blipFill>
          <a:blip r:embed="rId1"/>
          <a:stretch/>
        </p:blipFill>
        <p:spPr>
          <a:xfrm>
            <a:off x="1458000" y="1390320"/>
            <a:ext cx="3571200" cy="4461840"/>
          </a:xfrm>
          <a:prstGeom prst="rect">
            <a:avLst/>
          </a:prstGeom>
          <a:ln>
            <a:noFill/>
          </a:ln>
        </p:spPr>
      </p:pic>
      <p:sp>
        <p:nvSpPr>
          <p:cNvPr id="341" name="CustomShape 2"/>
          <p:cNvSpPr/>
          <p:nvPr/>
        </p:nvSpPr>
        <p:spPr>
          <a:xfrm>
            <a:off x="2250000" y="4937040"/>
            <a:ext cx="731520" cy="513360"/>
          </a:xfrm>
          <a:prstGeom prst="rect">
            <a:avLst/>
          </a:prstGeom>
          <a:solidFill>
            <a:srgbClr val="ffffff"/>
          </a:solidFill>
          <a:ln>
            <a:solidFill>
              <a:srgbClr val="ffffff"/>
            </a:solidFill>
          </a:ln>
        </p:spPr>
        <p:style>
          <a:lnRef idx="0"/>
          <a:fillRef idx="0"/>
          <a:effectRef idx="0"/>
          <a:fontRef idx="minor"/>
        </p:style>
      </p:sp>
      <p:sp>
        <p:nvSpPr>
          <p:cNvPr id="342" name="TextShape 3"/>
          <p:cNvSpPr txBox="1"/>
          <p:nvPr/>
        </p:nvSpPr>
        <p:spPr>
          <a:xfrm>
            <a:off x="6583680" y="1097280"/>
            <a:ext cx="5486400" cy="572148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800" spc="-1" strike="noStrike">
                <a:latin typeface="Arial"/>
              </a:rPr>
              <a:t>Based on Bert Pretrained model</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Input tokenized words into Pretrained model</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The embeddings of each word feed a BiLSTM</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Extracting the text’s dependencies in the forward and backward directions</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Introduces an attention mechanism to assign different sentiment weights to different words</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Convolution is extracting the most meaningful local feature information in the input text information</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pooling layer’s role is to compress the convolutional feature vector further</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Fully connected layer which can improve the robustness of the feature vector while retaining important features as much as possible</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Bert Confusion matrix</a:t>
            </a:r>
            <a:endParaRPr b="0" lang="en-US" sz="2400" spc="-1" strike="noStrike">
              <a:solidFill>
                <a:srgbClr val="ffffff"/>
              </a:solidFill>
              <a:latin typeface="Calibri"/>
            </a:endParaRPr>
          </a:p>
        </p:txBody>
      </p:sp>
      <p:sp>
        <p:nvSpPr>
          <p:cNvPr id="344" name="CustomShape 2"/>
          <p:cNvSpPr/>
          <p:nvPr/>
        </p:nvSpPr>
        <p:spPr>
          <a:xfrm>
            <a:off x="3200400" y="1737360"/>
            <a:ext cx="6400800" cy="4297680"/>
          </a:xfrm>
          <a:prstGeom prst="rect">
            <a:avLst/>
          </a:prstGeom>
          <a:solidFill>
            <a:srgbClr val="ffffff"/>
          </a:solidFill>
          <a:ln>
            <a:solidFill>
              <a:srgbClr val="3465a4"/>
            </a:solidFill>
          </a:ln>
        </p:spPr>
        <p:style>
          <a:lnRef idx="0"/>
          <a:fillRef idx="0"/>
          <a:effectRef idx="0"/>
          <a:fontRef idx="minor"/>
        </p:style>
      </p:sp>
      <p:pic>
        <p:nvPicPr>
          <p:cNvPr id="345" name="" descr=""/>
          <p:cNvPicPr/>
          <p:nvPr/>
        </p:nvPicPr>
        <p:blipFill>
          <a:blip r:embed="rId1"/>
          <a:stretch/>
        </p:blipFill>
        <p:spPr>
          <a:xfrm>
            <a:off x="3245040" y="1828800"/>
            <a:ext cx="6358320" cy="420624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Bert’s classification_report</a:t>
            </a:r>
            <a:endParaRPr b="0" lang="en-US" sz="2400" spc="-1" strike="noStrike">
              <a:solidFill>
                <a:srgbClr val="ffffff"/>
              </a:solidFill>
              <a:latin typeface="Calibri"/>
            </a:endParaRPr>
          </a:p>
        </p:txBody>
      </p:sp>
      <p:graphicFrame>
        <p:nvGraphicFramePr>
          <p:cNvPr id="347" name="Table 2"/>
          <p:cNvGraphicFramePr/>
          <p:nvPr/>
        </p:nvGraphicFramePr>
        <p:xfrm>
          <a:off x="1554480" y="1737360"/>
          <a:ext cx="9509040" cy="4471920"/>
        </p:xfrm>
        <a:graphic>
          <a:graphicData uri="http://schemas.openxmlformats.org/drawingml/2006/table">
            <a:tbl>
              <a:tblPr/>
              <a:tblGrid>
                <a:gridCol w="1620360"/>
                <a:gridCol w="1620360"/>
                <a:gridCol w="1620360"/>
                <a:gridCol w="1620360"/>
                <a:gridCol w="3027960"/>
              </a:tblGrid>
              <a:tr h="8640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precision</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recall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f1-score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support</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26040">
                <a:tc>
                  <a:txBody>
                    <a:bodyPr lIns="90000" rIns="90000" tIns="46800" bIns="46800">
                      <a:noAutofit/>
                    </a:bodyPr>
                    <a:p>
                      <a:r>
                        <a:rPr b="1" lang="en-US" sz="2000" spc="-1" strike="noStrike">
                          <a:latin typeface="Courier New"/>
                          <a:ea typeface="Courier New"/>
                        </a:rPr>
                        <a:t>negative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0.87 </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0.88</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0.88</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3594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neutral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0.82</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0.70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0.75</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4568</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4000">
                <a:tc>
                  <a:txBody>
                    <a:bodyPr lIns="90000" rIns="90000" tIns="46800" bIns="46800">
                      <a:noAutofit/>
                    </a:bodyPr>
                    <a:p>
                      <a:r>
                        <a:rPr b="1" lang="en-US" sz="2000" spc="-1" strike="noStrike">
                          <a:latin typeface="Courier New"/>
                          <a:ea typeface="Courier New"/>
                        </a:rPr>
                        <a:t>positive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0.85</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0.93</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6717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accuracy</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0.85</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nSpc>
                          <a:spcPct val="100000"/>
                        </a:lnSpc>
                      </a:pPr>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5800">
                <a:tc>
                  <a:txBody>
                    <a:bodyPr lIns="90000" rIns="90000" tIns="46800" bIns="46800">
                      <a:noAutofit/>
                    </a:bodyPr>
                    <a:p>
                      <a:r>
                        <a:rPr b="1" lang="en-US" sz="2000" spc="-1" strike="noStrike">
                          <a:latin typeface="Courier New"/>
                          <a:ea typeface="Courier New"/>
                        </a:rPr>
                        <a:t>weighted avg</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0.85</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Sentence example</a:t>
            </a:r>
            <a:endParaRPr b="0" lang="en-US" sz="2400" spc="-1" strike="noStrike">
              <a:solidFill>
                <a:srgbClr val="ffffff"/>
              </a:solidFill>
              <a:latin typeface="Calibri"/>
            </a:endParaRPr>
          </a:p>
        </p:txBody>
      </p:sp>
      <p:pic>
        <p:nvPicPr>
          <p:cNvPr id="349" name="" descr=""/>
          <p:cNvPicPr/>
          <p:nvPr/>
        </p:nvPicPr>
        <p:blipFill>
          <a:blip r:embed="rId1"/>
          <a:stretch/>
        </p:blipFill>
        <p:spPr>
          <a:xfrm>
            <a:off x="914400" y="1315440"/>
            <a:ext cx="10972800" cy="4079520"/>
          </a:xfrm>
          <a:prstGeom prst="rect">
            <a:avLst/>
          </a:prstGeom>
          <a:ln>
            <a:noFill/>
          </a:ln>
        </p:spPr>
      </p:pic>
      <p:pic>
        <p:nvPicPr>
          <p:cNvPr id="350" name="" descr=""/>
          <p:cNvPicPr/>
          <p:nvPr/>
        </p:nvPicPr>
        <p:blipFill>
          <a:blip r:embed="rId2"/>
          <a:stretch/>
        </p:blipFill>
        <p:spPr>
          <a:xfrm>
            <a:off x="274320" y="5564880"/>
            <a:ext cx="9966960" cy="561600"/>
          </a:xfrm>
          <a:prstGeom prst="rect">
            <a:avLst/>
          </a:prstGeom>
          <a:ln>
            <a:noFill/>
          </a:ln>
        </p:spPr>
      </p:pic>
      <p:pic>
        <p:nvPicPr>
          <p:cNvPr id="351" name="" descr=""/>
          <p:cNvPicPr/>
          <p:nvPr/>
        </p:nvPicPr>
        <p:blipFill>
          <a:blip r:embed="rId3"/>
          <a:stretch/>
        </p:blipFill>
        <p:spPr>
          <a:xfrm>
            <a:off x="6837480" y="6217920"/>
            <a:ext cx="4866840" cy="50436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Why to work with Sentiment Analysis?</a:t>
            </a:r>
            <a:endParaRPr b="0" lang="en-US" sz="3600" spc="-1" strike="noStrike">
              <a:solidFill>
                <a:srgbClr val="ffffff"/>
              </a:solidFill>
              <a:latin typeface="Calibri"/>
            </a:endParaRPr>
          </a:p>
        </p:txBody>
      </p:sp>
      <p:sp>
        <p:nvSpPr>
          <p:cNvPr id="282" name="TextShape 2"/>
          <p:cNvSpPr txBox="1"/>
          <p:nvPr/>
        </p:nvSpPr>
        <p:spPr>
          <a:xfrm>
            <a:off x="7966800" y="3429000"/>
            <a:ext cx="3867120" cy="3022920"/>
          </a:xfrm>
          <a:prstGeom prst="rect">
            <a:avLst/>
          </a:prstGeom>
          <a:noFill/>
          <a:ln>
            <a:noFill/>
          </a:ln>
        </p:spPr>
        <p:txBody>
          <a:bodyPr lIns="122040" rIns="122040" tIns="60840" bIns="60840">
            <a:noAutofit/>
          </a:bodyPr>
          <a:p>
            <a:pPr>
              <a:lnSpc>
                <a:spcPct val="90000"/>
              </a:lnSpc>
              <a:spcBef>
                <a:spcPts val="1599"/>
              </a:spcBef>
              <a:tabLst>
                <a:tab algn="l" pos="0"/>
              </a:tabLst>
            </a:pPr>
            <a:r>
              <a:rPr b="0" lang="en-US" sz="2800" spc="-1" strike="noStrike">
                <a:solidFill>
                  <a:srgbClr val="ffffff"/>
                </a:solidFill>
                <a:latin typeface="Calibri"/>
              </a:rPr>
              <a:t>Challenging Task</a:t>
            </a:r>
            <a:endParaRPr b="0" lang="en-US" sz="2800" spc="-1" strike="noStrike">
              <a:solidFill>
                <a:srgbClr val="ffffff"/>
              </a:solidFill>
              <a:latin typeface="Calibri"/>
            </a:endParaRPr>
          </a:p>
          <a:p>
            <a:pPr lvl="1" marL="609480" indent="-231120">
              <a:lnSpc>
                <a:spcPct val="90000"/>
              </a:lnSpc>
              <a:spcBef>
                <a:spcPts val="799"/>
              </a:spcBef>
              <a:buClr>
                <a:srgbClr val="009999"/>
              </a:buClr>
              <a:buSzPct val="80000"/>
              <a:buFont typeface="Arial"/>
              <a:buChar char="•"/>
              <a:tabLst>
                <a:tab algn="l" pos="0"/>
              </a:tabLst>
            </a:pPr>
            <a:r>
              <a:rPr b="0" lang="en-US" sz="2400" spc="-1" strike="noStrike">
                <a:solidFill>
                  <a:srgbClr val="ffffff"/>
                </a:solidFill>
                <a:latin typeface="Calibri"/>
              </a:rPr>
              <a:t>Subjectivity and tone</a:t>
            </a:r>
            <a:endParaRPr b="0" lang="en-US" sz="2400" spc="-1" strike="noStrike">
              <a:solidFill>
                <a:srgbClr val="ffffff"/>
              </a:solidFill>
              <a:latin typeface="Calibri"/>
            </a:endParaRPr>
          </a:p>
          <a:p>
            <a:pPr lvl="1" marL="609480" indent="-231120">
              <a:lnSpc>
                <a:spcPct val="90000"/>
              </a:lnSpc>
              <a:spcBef>
                <a:spcPts val="799"/>
              </a:spcBef>
              <a:buClr>
                <a:srgbClr val="009999"/>
              </a:buClr>
              <a:buSzPct val="80000"/>
              <a:buFont typeface="Arial"/>
              <a:buChar char="•"/>
              <a:tabLst>
                <a:tab algn="l" pos="0"/>
              </a:tabLst>
            </a:pPr>
            <a:r>
              <a:rPr b="0" lang="en-US" sz="2400" spc="-1" strike="noStrike">
                <a:solidFill>
                  <a:srgbClr val="ffffff"/>
                </a:solidFill>
                <a:latin typeface="Calibri"/>
              </a:rPr>
              <a:t>Context</a:t>
            </a:r>
            <a:endParaRPr b="0" lang="en-US" sz="2400" spc="-1" strike="noStrike">
              <a:solidFill>
                <a:srgbClr val="ffffff"/>
              </a:solidFill>
              <a:latin typeface="Calibri"/>
            </a:endParaRPr>
          </a:p>
          <a:p>
            <a:pPr lvl="1" marL="609480" indent="-231120">
              <a:lnSpc>
                <a:spcPct val="90000"/>
              </a:lnSpc>
              <a:spcBef>
                <a:spcPts val="799"/>
              </a:spcBef>
              <a:buClr>
                <a:srgbClr val="009999"/>
              </a:buClr>
              <a:buSzPct val="80000"/>
              <a:buFont typeface="Arial"/>
              <a:buChar char="•"/>
              <a:tabLst>
                <a:tab algn="l" pos="0"/>
              </a:tabLst>
            </a:pPr>
            <a:r>
              <a:rPr b="0" lang="en-US" sz="2400" spc="-1" strike="noStrike">
                <a:solidFill>
                  <a:srgbClr val="ffffff"/>
                </a:solidFill>
                <a:latin typeface="Calibri"/>
              </a:rPr>
              <a:t>Polarity</a:t>
            </a:r>
            <a:endParaRPr b="0" lang="en-US" sz="2400" spc="-1" strike="noStrike">
              <a:solidFill>
                <a:srgbClr val="ffffff"/>
              </a:solidFill>
              <a:latin typeface="Calibri"/>
            </a:endParaRPr>
          </a:p>
          <a:p>
            <a:pPr lvl="1" marL="609480" indent="-231120">
              <a:lnSpc>
                <a:spcPct val="90000"/>
              </a:lnSpc>
              <a:spcBef>
                <a:spcPts val="799"/>
              </a:spcBef>
              <a:buClr>
                <a:srgbClr val="009999"/>
              </a:buClr>
              <a:buSzPct val="80000"/>
              <a:buFont typeface="Arial"/>
              <a:buChar char="•"/>
              <a:tabLst>
                <a:tab algn="l" pos="0"/>
              </a:tabLst>
            </a:pPr>
            <a:r>
              <a:rPr b="0" lang="en-US" sz="2400" spc="-1" strike="noStrike">
                <a:solidFill>
                  <a:srgbClr val="ffffff"/>
                </a:solidFill>
                <a:latin typeface="Calibri"/>
              </a:rPr>
              <a:t>Irony</a:t>
            </a:r>
            <a:endParaRPr b="0" lang="en-US" sz="2400" spc="-1" strike="noStrike">
              <a:solidFill>
                <a:srgbClr val="ffffff"/>
              </a:solidFill>
              <a:latin typeface="Calibri"/>
            </a:endParaRPr>
          </a:p>
          <a:p>
            <a:pPr lvl="1" marL="609480" indent="-231120">
              <a:lnSpc>
                <a:spcPct val="90000"/>
              </a:lnSpc>
              <a:spcBef>
                <a:spcPts val="799"/>
              </a:spcBef>
              <a:buClr>
                <a:srgbClr val="009999"/>
              </a:buClr>
              <a:buSzPct val="80000"/>
              <a:buFont typeface="Arial"/>
              <a:buChar char="•"/>
              <a:tabLst>
                <a:tab algn="l" pos="0"/>
              </a:tabLst>
            </a:pPr>
            <a:r>
              <a:rPr b="0" lang="en-US" sz="2400" spc="-1" strike="noStrike">
                <a:solidFill>
                  <a:srgbClr val="ffffff"/>
                </a:solidFill>
                <a:latin typeface="Calibri"/>
              </a:rPr>
              <a:t>Sarcasm</a:t>
            </a:r>
            <a:endParaRPr b="0" lang="en-US" sz="2400" spc="-1" strike="noStrike">
              <a:solidFill>
                <a:srgbClr val="ffffff"/>
              </a:solidFill>
              <a:latin typeface="Calibri"/>
            </a:endParaRPr>
          </a:p>
        </p:txBody>
      </p:sp>
      <p:sp>
        <p:nvSpPr>
          <p:cNvPr id="283" name="CustomShape 3"/>
          <p:cNvSpPr/>
          <p:nvPr/>
        </p:nvSpPr>
        <p:spPr>
          <a:xfrm>
            <a:off x="1269720" y="1989000"/>
            <a:ext cx="3384000" cy="1796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Calibri"/>
              </a:rPr>
              <a:t>Sentiments</a:t>
            </a:r>
            <a:endParaRPr b="0" lang="en-US" sz="2800" spc="-1" strike="noStrike">
              <a:latin typeface="Arial"/>
            </a:endParaRPr>
          </a:p>
          <a:p>
            <a:pPr marL="457200" indent="-456840">
              <a:lnSpc>
                <a:spcPct val="100000"/>
              </a:lnSpc>
              <a:buClr>
                <a:srgbClr val="ffffff"/>
              </a:buClr>
              <a:buFont typeface="Arial"/>
              <a:buChar char="•"/>
            </a:pPr>
            <a:r>
              <a:rPr b="0" lang="en-US" sz="2800" spc="-1" strike="noStrike">
                <a:solidFill>
                  <a:srgbClr val="ffffff"/>
                </a:solidFill>
                <a:latin typeface="Calibri"/>
              </a:rPr>
              <a:t>Negative </a:t>
            </a:r>
            <a:r>
              <a:rPr b="0" lang="en-US" sz="2800" spc="-1" strike="noStrike">
                <a:solidFill>
                  <a:srgbClr val="ffffff"/>
                </a:solidFill>
                <a:latin typeface="Segoe UI Emoji"/>
                <a:ea typeface="Segoe UI Emoji"/>
              </a:rPr>
              <a:t>🙁</a:t>
            </a:r>
            <a:r>
              <a:rPr b="0" lang="en-US" sz="2800" spc="-1" strike="noStrike">
                <a:solidFill>
                  <a:srgbClr val="ffffff"/>
                </a:solidFill>
                <a:latin typeface="Calibri"/>
                <a:ea typeface="Segoe UI Emoji"/>
              </a:rPr>
              <a:t> </a:t>
            </a:r>
            <a:endParaRPr b="0" lang="en-US" sz="2800" spc="-1" strike="noStrike">
              <a:latin typeface="Arial"/>
            </a:endParaRPr>
          </a:p>
          <a:p>
            <a:pPr marL="457200" indent="-456840">
              <a:lnSpc>
                <a:spcPct val="100000"/>
              </a:lnSpc>
              <a:buClr>
                <a:srgbClr val="ffffff"/>
              </a:buClr>
              <a:buFont typeface="Arial"/>
              <a:buChar char="•"/>
            </a:pPr>
            <a:r>
              <a:rPr b="0" lang="en-US" sz="2800" spc="-1" strike="noStrike">
                <a:solidFill>
                  <a:srgbClr val="ffffff"/>
                </a:solidFill>
                <a:latin typeface="Calibri"/>
                <a:ea typeface="Segoe UI Emoji"/>
              </a:rPr>
              <a:t>Neutral  </a:t>
            </a:r>
            <a:r>
              <a:rPr b="0" lang="en-US" sz="2800" spc="-1" strike="noStrike">
                <a:solidFill>
                  <a:srgbClr val="ffffff"/>
                </a:solidFill>
                <a:latin typeface="Segoe UI Emoji"/>
                <a:ea typeface="Segoe UI Emoji"/>
              </a:rPr>
              <a:t>😐</a:t>
            </a:r>
            <a:endParaRPr b="0" lang="en-US" sz="2800" spc="-1" strike="noStrike">
              <a:latin typeface="Arial"/>
            </a:endParaRPr>
          </a:p>
          <a:p>
            <a:pPr marL="457200" indent="-456840">
              <a:lnSpc>
                <a:spcPct val="100000"/>
              </a:lnSpc>
              <a:buClr>
                <a:srgbClr val="ffffff"/>
              </a:buClr>
              <a:buFont typeface="Arial"/>
              <a:buChar char="•"/>
            </a:pPr>
            <a:r>
              <a:rPr b="0" lang="en-US" sz="2800" spc="-1" strike="noStrike">
                <a:solidFill>
                  <a:srgbClr val="ffffff"/>
                </a:solidFill>
                <a:latin typeface="Calibri"/>
                <a:ea typeface="Segoe UI Emoji"/>
              </a:rPr>
              <a:t>Positive  </a:t>
            </a:r>
            <a:r>
              <a:rPr b="0" lang="en-US" sz="2800" spc="-1" strike="noStrike">
                <a:solidFill>
                  <a:srgbClr val="ffffff"/>
                </a:solidFill>
                <a:latin typeface="Segoe UI Emoji"/>
                <a:ea typeface="Segoe UI Emoji"/>
              </a:rPr>
              <a:t>🙂</a:t>
            </a:r>
            <a:endParaRPr b="0" lang="en-US" sz="2800" spc="-1" strike="noStrike">
              <a:latin typeface="Arial"/>
            </a:endParaRPr>
          </a:p>
        </p:txBody>
      </p:sp>
      <p:sp>
        <p:nvSpPr>
          <p:cNvPr id="284" name="CustomShape 4"/>
          <p:cNvSpPr/>
          <p:nvPr/>
        </p:nvSpPr>
        <p:spPr>
          <a:xfrm>
            <a:off x="4438080" y="3573000"/>
            <a:ext cx="324000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ffff"/>
                </a:solidFill>
                <a:latin typeface="Calibri"/>
              </a:rPr>
              <a:t>Industry / Research</a:t>
            </a:r>
            <a:endParaRPr b="0" lang="en-US" sz="28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83"/>
                                        </p:tgtEl>
                                        <p:attrNameLst>
                                          <p:attrName>style.visibility</p:attrName>
                                        </p:attrNameLst>
                                      </p:cBhvr>
                                      <p:to>
                                        <p:strVal val="visible"/>
                                      </p:to>
                                    </p:set>
                                    <p:animEffect filter="fade" transition="in">
                                      <p:cBhvr additive="repl">
                                        <p:cTn id="7" dur="15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22" presetSubtype="4">
                                  <p:stCondLst>
                                    <p:cond delay="0"/>
                                  </p:stCondLst>
                                  <p:childTnLst>
                                    <p:set>
                                      <p:cBhvr>
                                        <p:cTn id="11" dur="1" fill="hold">
                                          <p:stCondLst>
                                            <p:cond delay="0"/>
                                          </p:stCondLst>
                                        </p:cTn>
                                        <p:tgtEl>
                                          <p:spTgt spid="284"/>
                                        </p:tgtEl>
                                        <p:attrNameLst>
                                          <p:attrName>style.visibility</p:attrName>
                                        </p:attrNameLst>
                                      </p:cBhvr>
                                      <p:to>
                                        <p:strVal val="visible"/>
                                      </p:to>
                                    </p:set>
                                    <p:animEffect filter="wipe(down)" transition="in">
                                      <p:cBhvr additive="repl">
                                        <p:cTn id="12" dur="500"/>
                                        <p:tgtEl>
                                          <p:spTgt spid="284"/>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22" presetSubtype="4">
                                  <p:stCondLst>
                                    <p:cond delay="0"/>
                                  </p:stCondLst>
                                  <p:childTnLst>
                                    <p:set>
                                      <p:cBhvr>
                                        <p:cTn id="16" dur="1" fill="hold">
                                          <p:stCondLst>
                                            <p:cond delay="0"/>
                                          </p:stCondLst>
                                        </p:cTn>
                                        <p:tgtEl>
                                          <p:spTgt spid="282">
                                            <p:txEl>
                                              <p:pRg st="0" end="0"/>
                                            </p:txEl>
                                          </p:spTgt>
                                        </p:tgtEl>
                                        <p:attrNameLst>
                                          <p:attrName>style.visibility</p:attrName>
                                        </p:attrNameLst>
                                      </p:cBhvr>
                                      <p:to>
                                        <p:strVal val="visible"/>
                                      </p:to>
                                    </p:set>
                                    <p:animEffect filter="wipe(down)" transition="in">
                                      <p:cBhvr additive="repl">
                                        <p:cTn id="17" dur="1500"/>
                                        <p:tgtEl>
                                          <p:spTgt spid="282">
                                            <p:txEl>
                                              <p:pRg st="0" end="0"/>
                                            </p:txEl>
                                          </p:spTgt>
                                        </p:tgtEl>
                                      </p:cBhvr>
                                    </p:animEffect>
                                  </p:childTnLst>
                                </p:cTn>
                              </p:par>
                              <p:par>
                                <p:cTn id="18" nodeType="withEffect" fill="hold" presetClass="entr" presetID="22" presetSubtype="4">
                                  <p:stCondLst>
                                    <p:cond delay="0"/>
                                  </p:stCondLst>
                                  <p:childTnLst>
                                    <p:set>
                                      <p:cBhvr>
                                        <p:cTn id="19" dur="1" fill="hold">
                                          <p:stCondLst>
                                            <p:cond delay="0"/>
                                          </p:stCondLst>
                                        </p:cTn>
                                        <p:tgtEl>
                                          <p:spTgt spid="282">
                                            <p:txEl>
                                              <p:pRg st="1" end="1"/>
                                            </p:txEl>
                                          </p:spTgt>
                                        </p:tgtEl>
                                        <p:attrNameLst>
                                          <p:attrName>style.visibility</p:attrName>
                                        </p:attrNameLst>
                                      </p:cBhvr>
                                      <p:to>
                                        <p:strVal val="visible"/>
                                      </p:to>
                                    </p:set>
                                    <p:animEffect filter="wipe(down)" transition="in">
                                      <p:cBhvr additive="repl">
                                        <p:cTn id="20" dur="1500"/>
                                        <p:tgtEl>
                                          <p:spTgt spid="282">
                                            <p:txEl>
                                              <p:pRg st="1" end="1"/>
                                            </p:txEl>
                                          </p:spTgt>
                                        </p:tgtEl>
                                      </p:cBhvr>
                                    </p:animEffect>
                                  </p:childTnLst>
                                </p:cTn>
                              </p:par>
                              <p:par>
                                <p:cTn id="21" nodeType="withEffect" fill="hold" presetClass="entr" presetID="22" presetSubtype="4">
                                  <p:stCondLst>
                                    <p:cond delay="0"/>
                                  </p:stCondLst>
                                  <p:childTnLst>
                                    <p:set>
                                      <p:cBhvr>
                                        <p:cTn id="22" dur="1" fill="hold">
                                          <p:stCondLst>
                                            <p:cond delay="0"/>
                                          </p:stCondLst>
                                        </p:cTn>
                                        <p:tgtEl>
                                          <p:spTgt spid="282">
                                            <p:txEl>
                                              <p:pRg st="2" end="2"/>
                                            </p:txEl>
                                          </p:spTgt>
                                        </p:tgtEl>
                                        <p:attrNameLst>
                                          <p:attrName>style.visibility</p:attrName>
                                        </p:attrNameLst>
                                      </p:cBhvr>
                                      <p:to>
                                        <p:strVal val="visible"/>
                                      </p:to>
                                    </p:set>
                                    <p:animEffect filter="wipe(down)" transition="in">
                                      <p:cBhvr additive="repl">
                                        <p:cTn id="23" dur="1500"/>
                                        <p:tgtEl>
                                          <p:spTgt spid="282">
                                            <p:txEl>
                                              <p:pRg st="2" end="2"/>
                                            </p:txEl>
                                          </p:spTgt>
                                        </p:tgtEl>
                                      </p:cBhvr>
                                    </p:animEffect>
                                  </p:childTnLst>
                                </p:cTn>
                              </p:par>
                              <p:par>
                                <p:cTn id="24" nodeType="withEffect" fill="hold" presetClass="entr" presetID="22" presetSubtype="4">
                                  <p:stCondLst>
                                    <p:cond delay="0"/>
                                  </p:stCondLst>
                                  <p:childTnLst>
                                    <p:set>
                                      <p:cBhvr>
                                        <p:cTn id="25" dur="1" fill="hold">
                                          <p:stCondLst>
                                            <p:cond delay="0"/>
                                          </p:stCondLst>
                                        </p:cTn>
                                        <p:tgtEl>
                                          <p:spTgt spid="282">
                                            <p:txEl>
                                              <p:pRg st="3" end="3"/>
                                            </p:txEl>
                                          </p:spTgt>
                                        </p:tgtEl>
                                        <p:attrNameLst>
                                          <p:attrName>style.visibility</p:attrName>
                                        </p:attrNameLst>
                                      </p:cBhvr>
                                      <p:to>
                                        <p:strVal val="visible"/>
                                      </p:to>
                                    </p:set>
                                    <p:animEffect filter="wipe(down)" transition="in">
                                      <p:cBhvr additive="repl">
                                        <p:cTn id="26" dur="1500"/>
                                        <p:tgtEl>
                                          <p:spTgt spid="282">
                                            <p:txEl>
                                              <p:pRg st="3" end="3"/>
                                            </p:txEl>
                                          </p:spTgt>
                                        </p:tgtEl>
                                      </p:cBhvr>
                                    </p:animEffect>
                                  </p:childTnLst>
                                </p:cTn>
                              </p:par>
                              <p:par>
                                <p:cTn id="27" nodeType="withEffect" fill="hold" presetClass="entr" presetID="22" presetSubtype="4">
                                  <p:stCondLst>
                                    <p:cond delay="0"/>
                                  </p:stCondLst>
                                  <p:childTnLst>
                                    <p:set>
                                      <p:cBhvr>
                                        <p:cTn id="28" dur="1" fill="hold">
                                          <p:stCondLst>
                                            <p:cond delay="0"/>
                                          </p:stCondLst>
                                        </p:cTn>
                                        <p:tgtEl>
                                          <p:spTgt spid="282">
                                            <p:txEl>
                                              <p:pRg st="4" end="4"/>
                                            </p:txEl>
                                          </p:spTgt>
                                        </p:tgtEl>
                                        <p:attrNameLst>
                                          <p:attrName>style.visibility</p:attrName>
                                        </p:attrNameLst>
                                      </p:cBhvr>
                                      <p:to>
                                        <p:strVal val="visible"/>
                                      </p:to>
                                    </p:set>
                                    <p:animEffect filter="wipe(down)" transition="in">
                                      <p:cBhvr additive="repl">
                                        <p:cTn id="29" dur="1500"/>
                                        <p:tgtEl>
                                          <p:spTgt spid="282">
                                            <p:txEl>
                                              <p:pRg st="4" end="4"/>
                                            </p:txEl>
                                          </p:spTgt>
                                        </p:tgtEl>
                                      </p:cBhvr>
                                    </p:animEffect>
                                  </p:childTnLst>
                                </p:cTn>
                              </p:par>
                              <p:par>
                                <p:cTn id="30" nodeType="withEffect" fill="hold" presetClass="entr" presetID="22" presetSubtype="4">
                                  <p:stCondLst>
                                    <p:cond delay="0"/>
                                  </p:stCondLst>
                                  <p:childTnLst>
                                    <p:set>
                                      <p:cBhvr>
                                        <p:cTn id="31" dur="1" fill="hold">
                                          <p:stCondLst>
                                            <p:cond delay="0"/>
                                          </p:stCondLst>
                                        </p:cTn>
                                        <p:tgtEl>
                                          <p:spTgt spid="282">
                                            <p:txEl>
                                              <p:pRg st="5" end="5"/>
                                            </p:txEl>
                                          </p:spTgt>
                                        </p:tgtEl>
                                        <p:attrNameLst>
                                          <p:attrName>style.visibility</p:attrName>
                                        </p:attrNameLst>
                                      </p:cBhvr>
                                      <p:to>
                                        <p:strVal val="visible"/>
                                      </p:to>
                                    </p:set>
                                    <p:animEffect filter="wipe(down)" transition="in">
                                      <p:cBhvr additive="repl">
                                        <p:cTn id="32" dur="1500"/>
                                        <p:tgtEl>
                                          <p:spTgt spid="28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T5’s Confusion matrix</a:t>
            </a:r>
            <a:endParaRPr b="0" lang="en-US" sz="2400" spc="-1" strike="noStrike">
              <a:solidFill>
                <a:srgbClr val="ffffff"/>
              </a:solidFill>
              <a:latin typeface="Calibri"/>
            </a:endParaRPr>
          </a:p>
        </p:txBody>
      </p:sp>
      <p:sp>
        <p:nvSpPr>
          <p:cNvPr id="353" name="CustomShape 2"/>
          <p:cNvSpPr/>
          <p:nvPr/>
        </p:nvSpPr>
        <p:spPr>
          <a:xfrm>
            <a:off x="3200400" y="1737360"/>
            <a:ext cx="6400800" cy="4297680"/>
          </a:xfrm>
          <a:prstGeom prst="rect">
            <a:avLst/>
          </a:prstGeom>
          <a:solidFill>
            <a:srgbClr val="ffffff"/>
          </a:solidFill>
          <a:ln>
            <a:solidFill>
              <a:srgbClr val="3465a4"/>
            </a:solidFill>
          </a:ln>
        </p:spPr>
        <p:style>
          <a:lnRef idx="0"/>
          <a:fillRef idx="0"/>
          <a:effectRef idx="0"/>
          <a:fontRef idx="minor"/>
        </p:style>
      </p:sp>
      <p:pic>
        <p:nvPicPr>
          <p:cNvPr id="354" name="" descr=""/>
          <p:cNvPicPr/>
          <p:nvPr/>
        </p:nvPicPr>
        <p:blipFill>
          <a:blip r:embed="rId1"/>
          <a:stretch/>
        </p:blipFill>
        <p:spPr>
          <a:xfrm>
            <a:off x="3200400" y="1737360"/>
            <a:ext cx="6400800" cy="429768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1161360" y="4222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T5’s classification_report</a:t>
            </a:r>
            <a:endParaRPr b="0" lang="en-US" sz="2400" spc="-1" strike="noStrike">
              <a:solidFill>
                <a:srgbClr val="ffffff"/>
              </a:solidFill>
              <a:latin typeface="Calibri"/>
            </a:endParaRPr>
          </a:p>
        </p:txBody>
      </p:sp>
      <p:graphicFrame>
        <p:nvGraphicFramePr>
          <p:cNvPr id="356" name="Table 2"/>
          <p:cNvGraphicFramePr/>
          <p:nvPr/>
        </p:nvGraphicFramePr>
        <p:xfrm>
          <a:off x="1554480" y="1737360"/>
          <a:ext cx="9509040" cy="4471920"/>
        </p:xfrm>
        <a:graphic>
          <a:graphicData uri="http://schemas.openxmlformats.org/drawingml/2006/table">
            <a:tbl>
              <a:tblPr/>
              <a:tblGrid>
                <a:gridCol w="1620360"/>
                <a:gridCol w="1620360"/>
                <a:gridCol w="1620360"/>
                <a:gridCol w="1620360"/>
                <a:gridCol w="3027960"/>
              </a:tblGrid>
              <a:tr h="8640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precision</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recall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f1-score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support</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26040">
                <a:tc>
                  <a:txBody>
                    <a:bodyPr lIns="90000" rIns="90000" tIns="46800" bIns="46800">
                      <a:noAutofit/>
                    </a:bodyPr>
                    <a:p>
                      <a:r>
                        <a:rPr b="1" lang="en-US" sz="2000" spc="-1" strike="noStrike">
                          <a:latin typeface="Courier New"/>
                          <a:ea typeface="Courier New"/>
                        </a:rPr>
                        <a:t>negative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0.75</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0.73</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0.72 </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3477</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neutral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200" spc="-1" strike="noStrike">
                          <a:latin typeface="Courier New"/>
                          <a:ea typeface="Courier New"/>
                        </a:rPr>
                        <a:t>0.68</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200" spc="-1" strike="noStrike">
                          <a:latin typeface="Courier New"/>
                          <a:ea typeface="Courier New"/>
                        </a:rPr>
                        <a:t>0.59</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200" spc="-1" strike="noStrike">
                          <a:latin typeface="Courier New"/>
                          <a:ea typeface="Courier New"/>
                        </a:rPr>
                        <a:t>0.63</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200" spc="-1" strike="noStrike">
                          <a:latin typeface="Courier New"/>
                          <a:ea typeface="Courier New"/>
                        </a:rPr>
                        <a:t>4556</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4000">
                <a:tc>
                  <a:txBody>
                    <a:bodyPr lIns="90000" rIns="90000" tIns="46800" bIns="46800">
                      <a:noAutofit/>
                    </a:bodyPr>
                    <a:p>
                      <a:r>
                        <a:rPr b="1" lang="en-US" sz="2000" spc="-1" strike="noStrike">
                          <a:latin typeface="Courier New"/>
                          <a:ea typeface="Courier New"/>
                        </a:rPr>
                        <a:t>positive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0.77</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0.85</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0.81</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200" spc="-1" strike="noStrike">
                          <a:latin typeface="Courier New"/>
                          <a:ea typeface="Courier New"/>
                        </a:rPr>
                        <a:t>6846</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accuracy</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200" spc="-1" strike="noStrike">
                          <a:latin typeface="Courier New"/>
                          <a:ea typeface="Courier New"/>
                        </a:rPr>
                        <a:t>0.74 </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nSpc>
                          <a:spcPct val="100000"/>
                        </a:lnSpc>
                      </a:pPr>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5800">
                <a:tc>
                  <a:txBody>
                    <a:bodyPr lIns="90000" rIns="90000" tIns="46800" bIns="46800">
                      <a:noAutofit/>
                    </a:bodyPr>
                    <a:p>
                      <a:r>
                        <a:rPr b="1" lang="en-US" sz="2000" spc="-1" strike="noStrike">
                          <a:latin typeface="Courier New"/>
                          <a:ea typeface="Courier New"/>
                        </a:rPr>
                        <a:t>weighted avg</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57" name="TextShape 3"/>
          <p:cNvSpPr txBox="1"/>
          <p:nvPr/>
        </p:nvSpPr>
        <p:spPr>
          <a:xfrm>
            <a:off x="5852160" y="681840"/>
            <a:ext cx="1302480" cy="232560"/>
          </a:xfrm>
          <a:prstGeom prst="rect">
            <a:avLst/>
          </a:prstGeom>
          <a:noFill/>
          <a:ln>
            <a:noFill/>
          </a:ln>
        </p:spPr>
        <p:txBody>
          <a:bodyPr lIns="90000" rIns="90000" tIns="45000" bIns="45000">
            <a:noAutofit/>
          </a:bodyPr>
          <a:p>
            <a:r>
              <a:rPr b="0" lang="en-US" sz="1000" spc="-1" strike="noStrike">
                <a:latin typeface="Arial"/>
              </a:rPr>
              <a:t>  </a:t>
            </a:r>
            <a:endParaRPr b="0" lang="en-US" sz="1000" spc="-1" strike="noStrike">
              <a:latin typeface="Arial"/>
            </a:endParaRPr>
          </a:p>
        </p:txBody>
      </p:sp>
      <p:sp>
        <p:nvSpPr>
          <p:cNvPr id="358" name="TextShape 4"/>
          <p:cNvSpPr txBox="1"/>
          <p:nvPr/>
        </p:nvSpPr>
        <p:spPr>
          <a:xfrm>
            <a:off x="5281200" y="1265760"/>
            <a:ext cx="1302480" cy="232560"/>
          </a:xfrm>
          <a:prstGeom prst="rect">
            <a:avLst/>
          </a:prstGeom>
          <a:noFill/>
          <a:ln>
            <a:noFill/>
          </a:ln>
        </p:spPr>
        <p:txBody>
          <a:bodyPr lIns="90000" rIns="90000" tIns="45000" bIns="45000">
            <a:noAutofit/>
          </a:bodyPr>
          <a:p>
            <a:r>
              <a:rPr b="0" lang="en-US" sz="1000" spc="-1" strike="noStrike">
                <a:latin typeface="Arial"/>
              </a:rPr>
              <a:t>  </a:t>
            </a:r>
            <a:endParaRPr b="0" lang="en-US" sz="1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Different predictions</a:t>
            </a:r>
            <a:endParaRPr b="0" lang="en-US" sz="2400" spc="-1" strike="noStrike">
              <a:solidFill>
                <a:srgbClr val="ffffff"/>
              </a:solidFill>
              <a:latin typeface="Calibri"/>
            </a:endParaRPr>
          </a:p>
        </p:txBody>
      </p:sp>
      <p:pic>
        <p:nvPicPr>
          <p:cNvPr id="360" name="" descr=""/>
          <p:cNvPicPr/>
          <p:nvPr/>
        </p:nvPicPr>
        <p:blipFill>
          <a:blip r:embed="rId1"/>
          <a:stretch/>
        </p:blipFill>
        <p:spPr>
          <a:xfrm>
            <a:off x="914400" y="2067120"/>
            <a:ext cx="10607040" cy="360216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GPT-2 Confusion matrix</a:t>
            </a:r>
            <a:endParaRPr b="0" lang="en-US" sz="2400" spc="-1" strike="noStrike">
              <a:solidFill>
                <a:srgbClr val="ffffff"/>
              </a:solidFill>
              <a:latin typeface="Calibri"/>
            </a:endParaRPr>
          </a:p>
        </p:txBody>
      </p:sp>
      <p:sp>
        <p:nvSpPr>
          <p:cNvPr id="362" name="CustomShape 2"/>
          <p:cNvSpPr/>
          <p:nvPr/>
        </p:nvSpPr>
        <p:spPr>
          <a:xfrm>
            <a:off x="3200400" y="1737360"/>
            <a:ext cx="6400800" cy="4297680"/>
          </a:xfrm>
          <a:prstGeom prst="rect">
            <a:avLst/>
          </a:prstGeom>
          <a:solidFill>
            <a:srgbClr val="ffffff"/>
          </a:solidFill>
          <a:ln>
            <a:solidFill>
              <a:srgbClr val="3465a4"/>
            </a:solidFill>
          </a:ln>
        </p:spPr>
        <p:style>
          <a:lnRef idx="0"/>
          <a:fillRef idx="0"/>
          <a:effectRef idx="0"/>
          <a:fontRef idx="minor"/>
        </p:style>
      </p:sp>
      <p:pic>
        <p:nvPicPr>
          <p:cNvPr id="363" name="" descr=""/>
          <p:cNvPicPr/>
          <p:nvPr/>
        </p:nvPicPr>
        <p:blipFill>
          <a:blip r:embed="rId1"/>
          <a:stretch/>
        </p:blipFill>
        <p:spPr>
          <a:xfrm>
            <a:off x="3200400" y="1737360"/>
            <a:ext cx="6400800" cy="429768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GPT’s classification_report</a:t>
            </a:r>
            <a:endParaRPr b="0" lang="en-US" sz="2400" spc="-1" strike="noStrike">
              <a:solidFill>
                <a:srgbClr val="ffffff"/>
              </a:solidFill>
              <a:latin typeface="Calibri"/>
            </a:endParaRPr>
          </a:p>
        </p:txBody>
      </p:sp>
      <p:graphicFrame>
        <p:nvGraphicFramePr>
          <p:cNvPr id="365" name="Table 2"/>
          <p:cNvGraphicFramePr/>
          <p:nvPr/>
        </p:nvGraphicFramePr>
        <p:xfrm>
          <a:off x="1554480" y="1737360"/>
          <a:ext cx="9509040" cy="4471920"/>
        </p:xfrm>
        <a:graphic>
          <a:graphicData uri="http://schemas.openxmlformats.org/drawingml/2006/table">
            <a:tbl>
              <a:tblPr/>
              <a:tblGrid>
                <a:gridCol w="1620360"/>
                <a:gridCol w="1620360"/>
                <a:gridCol w="1620360"/>
                <a:gridCol w="1620360"/>
                <a:gridCol w="3027960"/>
              </a:tblGrid>
              <a:tr h="8640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precision</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recall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f1-score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support</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26040">
                <a:tc>
                  <a:txBody>
                    <a:bodyPr lIns="90000" rIns="90000" tIns="46800" bIns="46800">
                      <a:noAutofit/>
                    </a:bodyPr>
                    <a:p>
                      <a:r>
                        <a:rPr b="1" lang="en-US" sz="2000" spc="-1" strike="noStrike">
                          <a:latin typeface="Courier New"/>
                          <a:ea typeface="Courier New"/>
                        </a:rPr>
                        <a:t>negative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0.77 </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0.73</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3594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neutral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0.64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0.64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0.64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4568</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4000">
                <a:tc>
                  <a:txBody>
                    <a:bodyPr lIns="90000" rIns="90000" tIns="46800" bIns="46800">
                      <a:noAutofit/>
                    </a:bodyPr>
                    <a:p>
                      <a:r>
                        <a:rPr b="1" lang="en-US" sz="2000" spc="-1" strike="noStrike">
                          <a:latin typeface="Courier New"/>
                          <a:ea typeface="Courier New"/>
                        </a:rPr>
                        <a:t>positive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0.81</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0.80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6717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accuracy</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nSpc>
                          <a:spcPct val="100000"/>
                        </a:lnSpc>
                      </a:pPr>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5800">
                <a:tc>
                  <a:txBody>
                    <a:bodyPr lIns="90000" rIns="90000" tIns="46800" bIns="46800">
                      <a:noAutofit/>
                    </a:bodyPr>
                    <a:p>
                      <a:r>
                        <a:rPr b="1" lang="en-US" sz="2000" spc="-1" strike="noStrike">
                          <a:latin typeface="Courier New"/>
                          <a:ea typeface="Courier New"/>
                        </a:rPr>
                        <a:t>weighted avg</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0.73</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0.73</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0.74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Our Confusion matrix</a:t>
            </a:r>
            <a:endParaRPr b="0" lang="en-US" sz="2400" spc="-1" strike="noStrike">
              <a:solidFill>
                <a:srgbClr val="ffffff"/>
              </a:solidFill>
              <a:latin typeface="Calibri"/>
            </a:endParaRPr>
          </a:p>
        </p:txBody>
      </p:sp>
      <p:sp>
        <p:nvSpPr>
          <p:cNvPr id="367" name="CustomShape 2"/>
          <p:cNvSpPr/>
          <p:nvPr/>
        </p:nvSpPr>
        <p:spPr>
          <a:xfrm>
            <a:off x="3200400" y="1737360"/>
            <a:ext cx="6400800" cy="4297680"/>
          </a:xfrm>
          <a:prstGeom prst="rect">
            <a:avLst/>
          </a:prstGeom>
          <a:solidFill>
            <a:srgbClr val="ffffff"/>
          </a:solidFill>
          <a:ln>
            <a:solidFill>
              <a:srgbClr val="3465a4"/>
            </a:solidFill>
          </a:ln>
        </p:spPr>
        <p:style>
          <a:lnRef idx="0"/>
          <a:fillRef idx="0"/>
          <a:effectRef idx="0"/>
          <a:fontRef idx="minor"/>
        </p:style>
      </p:sp>
      <p:pic>
        <p:nvPicPr>
          <p:cNvPr id="368" name="" descr=""/>
          <p:cNvPicPr/>
          <p:nvPr/>
        </p:nvPicPr>
        <p:blipFill>
          <a:blip r:embed="rId1"/>
          <a:stretch/>
        </p:blipFill>
        <p:spPr>
          <a:xfrm>
            <a:off x="3200400" y="1701360"/>
            <a:ext cx="6400800" cy="433368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OUR’s classification_report</a:t>
            </a:r>
            <a:endParaRPr b="0" lang="en-US" sz="2400" spc="-1" strike="noStrike">
              <a:solidFill>
                <a:srgbClr val="ffffff"/>
              </a:solidFill>
              <a:latin typeface="Calibri"/>
            </a:endParaRPr>
          </a:p>
        </p:txBody>
      </p:sp>
      <p:graphicFrame>
        <p:nvGraphicFramePr>
          <p:cNvPr id="370" name="Table 2"/>
          <p:cNvGraphicFramePr/>
          <p:nvPr/>
        </p:nvGraphicFramePr>
        <p:xfrm>
          <a:off x="1554480" y="1737360"/>
          <a:ext cx="9509040" cy="4471920"/>
        </p:xfrm>
        <a:graphic>
          <a:graphicData uri="http://schemas.openxmlformats.org/drawingml/2006/table">
            <a:tbl>
              <a:tblPr/>
              <a:tblGrid>
                <a:gridCol w="1620360"/>
                <a:gridCol w="1620360"/>
                <a:gridCol w="1620360"/>
                <a:gridCol w="1620360"/>
                <a:gridCol w="3027960"/>
              </a:tblGrid>
              <a:tr h="86400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precision</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recall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f1-score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2000" spc="-1" strike="noStrike">
                          <a:latin typeface="Courier New"/>
                          <a:ea typeface="Courier New"/>
                        </a:rPr>
                        <a:t>support</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26040">
                <a:tc>
                  <a:txBody>
                    <a:bodyPr lIns="90000" rIns="90000" tIns="46800" bIns="46800">
                      <a:noAutofit/>
                    </a:bodyPr>
                    <a:p>
                      <a:r>
                        <a:rPr b="1" lang="en-US" sz="2000" spc="-1" strike="noStrike">
                          <a:latin typeface="Courier New"/>
                          <a:ea typeface="Courier New"/>
                        </a:rPr>
                        <a:t>negative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0.63 </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0.20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0.31</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3594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neutral</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0.00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0.00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0.00</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4568</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4000">
                <a:tc>
                  <a:txBody>
                    <a:bodyPr lIns="90000" rIns="90000" tIns="46800" bIns="46800">
                      <a:noAutofit/>
                    </a:bodyPr>
                    <a:p>
                      <a:r>
                        <a:rPr b="1" lang="en-US" sz="2000" spc="-1" strike="noStrike">
                          <a:latin typeface="Courier New"/>
                          <a:ea typeface="Courier New"/>
                        </a:rPr>
                        <a:t>positive</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0.47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0.97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0.64</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6717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26040">
                <a:tc>
                  <a:txBody>
                    <a:bodyPr lIns="90000" rIns="90000" tIns="46800" bIns="46800">
                      <a:noAutofit/>
                    </a:bodyPr>
                    <a:p>
                      <a:r>
                        <a:rPr b="1" lang="en-US" sz="2000" spc="-1" strike="noStrike">
                          <a:latin typeface="Courier New"/>
                          <a:ea typeface="Courier New"/>
                        </a:rPr>
                        <a:t>accuracy</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en-US" sz="2000" spc="-1" strike="noStrike">
                          <a:latin typeface="Courier New"/>
                          <a:ea typeface="Courier New"/>
                        </a:rPr>
                        <a:t>0.49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pPr>
                        <a:lnSpc>
                          <a:spcPct val="100000"/>
                        </a:lnSpc>
                      </a:pPr>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65800">
                <a:tc>
                  <a:txBody>
                    <a:bodyPr lIns="90000" rIns="90000" tIns="46800" bIns="46800">
                      <a:noAutofit/>
                    </a:bodyPr>
                    <a:p>
                      <a:r>
                        <a:rPr b="1" lang="en-US" sz="2000" spc="-1" strike="noStrike">
                          <a:latin typeface="Courier New"/>
                          <a:ea typeface="Courier New"/>
                        </a:rPr>
                        <a:t>weighted avg</a:t>
                      </a:r>
                      <a:endParaRPr b="1"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0.37</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0.49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0.36</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en-US" sz="2000" spc="-1" strike="noStrike">
                          <a:latin typeface="Courier New"/>
                          <a:ea typeface="Courier New"/>
                        </a:rPr>
                        <a:t>14879</a:t>
                      </a:r>
                      <a:endParaRPr b="0" lang="en-US" sz="2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Conclusion</a:t>
            </a:r>
            <a:endParaRPr b="0" lang="en-US" sz="2400" spc="-1" strike="noStrike">
              <a:solidFill>
                <a:srgbClr val="ffffff"/>
              </a:solidFill>
              <a:latin typeface="Calibri"/>
            </a:endParaRPr>
          </a:p>
        </p:txBody>
      </p:sp>
      <p:sp>
        <p:nvSpPr>
          <p:cNvPr id="372" name="TextShape 2"/>
          <p:cNvSpPr txBox="1"/>
          <p:nvPr/>
        </p:nvSpPr>
        <p:spPr>
          <a:xfrm>
            <a:off x="1554480" y="1920240"/>
            <a:ext cx="9326880" cy="316188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800" spc="-1" strike="noStrike">
                <a:latin typeface="Arial"/>
              </a:rPr>
              <a:t>Three most prominent transformer based pre-trained models have been tested</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Gold annotations needed to increase accuracy</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Tokenizers must be improved for the Greek Language</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Bert tokenizer produces the most sensible results</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Our architecture seems to polarize the data.</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a:p>
            <a:pPr marL="216000" indent="-216000">
              <a:buClr>
                <a:srgbClr val="ffffff"/>
              </a:buClr>
              <a:buSzPct val="45000"/>
              <a:buFont typeface="Wingdings" charset="2"/>
              <a:buChar char=""/>
            </a:pPr>
            <a:r>
              <a:rPr b="0" lang="en-US" sz="1800" spc="-1" strike="noStrike">
                <a:latin typeface="Arial"/>
              </a:rPr>
              <a:t>Further analysis needed</a:t>
            </a:r>
            <a:endParaRPr b="0" lang="en-US" sz="1800" spc="-1" strike="noStrike">
              <a:latin typeface="Arial"/>
            </a:endParaRPr>
          </a:p>
          <a:p>
            <a:pPr marL="216000" indent="-216000">
              <a:buClr>
                <a:srgbClr val="ffffff"/>
              </a:buClr>
              <a:buSzPct val="45000"/>
              <a:buFont typeface="Wingdings" charset="2"/>
              <a:buChar char=""/>
            </a:pP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1218960" y="274680"/>
            <a:ext cx="10360080" cy="1223640"/>
          </a:xfrm>
          <a:prstGeom prst="rect">
            <a:avLst/>
          </a:prstGeom>
          <a:noFill/>
          <a:ln>
            <a:noFill/>
          </a:ln>
        </p:spPr>
        <p:txBody>
          <a:bodyPr lIns="0" rIns="0" tIns="0" bIns="0" anchor="ctr">
            <a:noAutofit/>
          </a:bodyPr>
          <a:p>
            <a:r>
              <a:rPr b="0" lang="en-US" sz="2400" spc="-1" strike="noStrike">
                <a:solidFill>
                  <a:srgbClr val="ffffff"/>
                </a:solidFill>
                <a:latin typeface="Calibri"/>
              </a:rPr>
              <a:t>Questions ?</a:t>
            </a:r>
            <a:endParaRPr b="0" lang="en-US" sz="2400" spc="-1" strike="noStrike">
              <a:solidFill>
                <a:srgbClr val="ffffff"/>
              </a:solidFill>
              <a:latin typeface="Calibri"/>
            </a:endParaRPr>
          </a:p>
        </p:txBody>
      </p:sp>
      <p:pic>
        <p:nvPicPr>
          <p:cNvPr id="374" name="" descr=""/>
          <p:cNvPicPr/>
          <p:nvPr/>
        </p:nvPicPr>
        <p:blipFill>
          <a:blip r:embed="rId1"/>
          <a:stretch/>
        </p:blipFill>
        <p:spPr>
          <a:xfrm>
            <a:off x="2714760" y="1701720"/>
            <a:ext cx="7368480" cy="446184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Dataset</a:t>
            </a:r>
            <a:endParaRPr b="0" lang="en-US" sz="3600" spc="-1" strike="noStrike">
              <a:solidFill>
                <a:srgbClr val="ffffff"/>
              </a:solidFill>
              <a:latin typeface="Calibri"/>
            </a:endParaRPr>
          </a:p>
        </p:txBody>
      </p:sp>
      <p:sp>
        <p:nvSpPr>
          <p:cNvPr id="286" name="CustomShape 2"/>
          <p:cNvSpPr/>
          <p:nvPr/>
        </p:nvSpPr>
        <p:spPr>
          <a:xfrm>
            <a:off x="4203000" y="2421000"/>
            <a:ext cx="4392000" cy="2448000"/>
          </a:xfrm>
          <a:prstGeom prst="cloud">
            <a:avLst/>
          </a:prstGeom>
          <a:solidFill>
            <a:srgbClr val="009999"/>
          </a:solidFill>
          <a:ln w="25560">
            <a:solidFill>
              <a:srgbClr val="007171"/>
            </a:solidFill>
            <a:miter/>
          </a:ln>
        </p:spPr>
        <p:style>
          <a:lnRef idx="0"/>
          <a:fillRef idx="0"/>
          <a:effectRef idx="0"/>
          <a:fontRef idx="minor"/>
        </p:style>
        <p:txBody>
          <a:bodyPr lIns="90000" rIns="90000" tIns="45000" bIns="45000" anchor="ctr">
            <a:noAutofit/>
          </a:bodyPr>
          <a:p>
            <a:pPr>
              <a:lnSpc>
                <a:spcPct val="100000"/>
              </a:lnSpc>
            </a:pPr>
            <a:r>
              <a:rPr b="0" lang="en-US" sz="2800" spc="-1" strike="noStrike">
                <a:solidFill>
                  <a:srgbClr val="ffffff"/>
                </a:solidFill>
                <a:latin typeface="Calibri"/>
              </a:rPr>
              <a:t>Athinorama Greek Movie Reviews</a:t>
            </a:r>
            <a:endParaRPr b="0" lang="en-US" sz="2800" spc="-1" strike="noStrike">
              <a:latin typeface="Arial"/>
            </a:endParaRPr>
          </a:p>
        </p:txBody>
      </p:sp>
      <p:sp>
        <p:nvSpPr>
          <p:cNvPr id="287" name="CustomShape 3"/>
          <p:cNvSpPr/>
          <p:nvPr/>
        </p:nvSpPr>
        <p:spPr>
          <a:xfrm>
            <a:off x="1218960" y="1917000"/>
            <a:ext cx="2426760" cy="917640"/>
          </a:xfrm>
          <a:prstGeom prst="rect">
            <a:avLst/>
          </a:prstGeom>
          <a:solidFill>
            <a:srgbClr val="009999"/>
          </a:solidFill>
          <a:ln w="25560">
            <a:solidFill>
              <a:srgbClr val="007171"/>
            </a:solidFill>
            <a:miter/>
          </a:ln>
        </p:spPr>
        <p:style>
          <a:lnRef idx="0"/>
          <a:fillRef idx="0"/>
          <a:effectRef idx="0"/>
          <a:fontRef idx="minor"/>
        </p:style>
        <p:txBody>
          <a:bodyPr lIns="90000" rIns="90000" tIns="45000" bIns="45000" anchor="ctr">
            <a:noAutofit/>
          </a:bodyPr>
          <a:p>
            <a:pPr algn="ctr">
              <a:lnSpc>
                <a:spcPct val="100000"/>
              </a:lnSpc>
            </a:pPr>
            <a:r>
              <a:rPr b="0" lang="en-US" sz="2800" spc="-1" strike="noStrike">
                <a:solidFill>
                  <a:srgbClr val="ffffff"/>
                </a:solidFill>
                <a:latin typeface="Calibri"/>
              </a:rPr>
              <a:t>Greek language</a:t>
            </a:r>
            <a:endParaRPr b="0" lang="en-US" sz="2800" spc="-1" strike="noStrike">
              <a:latin typeface="Arial"/>
            </a:endParaRPr>
          </a:p>
        </p:txBody>
      </p:sp>
      <p:sp>
        <p:nvSpPr>
          <p:cNvPr id="288" name="CustomShape 4"/>
          <p:cNvSpPr/>
          <p:nvPr/>
        </p:nvSpPr>
        <p:spPr>
          <a:xfrm>
            <a:off x="1215720" y="3200400"/>
            <a:ext cx="2426760" cy="799920"/>
          </a:xfrm>
          <a:prstGeom prst="rect">
            <a:avLst/>
          </a:prstGeom>
          <a:solidFill>
            <a:srgbClr val="009999"/>
          </a:solidFill>
          <a:ln w="25560">
            <a:solidFill>
              <a:srgbClr val="007171"/>
            </a:solidFill>
            <a:miter/>
          </a:ln>
        </p:spPr>
        <p:style>
          <a:lnRef idx="0"/>
          <a:fillRef idx="0"/>
          <a:effectRef idx="0"/>
          <a:fontRef idx="minor"/>
        </p:style>
        <p:txBody>
          <a:bodyPr lIns="90000" rIns="90000" tIns="45000" bIns="45000" anchor="ctr">
            <a:noAutofit/>
          </a:bodyPr>
          <a:p>
            <a:pPr algn="ctr">
              <a:lnSpc>
                <a:spcPct val="100000"/>
              </a:lnSpc>
            </a:pPr>
            <a:r>
              <a:rPr b="0" lang="en-US" sz="2400" spc="-1" strike="noStrike">
                <a:solidFill>
                  <a:srgbClr val="ffffff"/>
                </a:solidFill>
                <a:latin typeface="Calibri"/>
              </a:rPr>
              <a:t>148.795 reviews</a:t>
            </a:r>
            <a:endParaRPr b="0" lang="en-US" sz="2400" spc="-1" strike="noStrike">
              <a:latin typeface="Arial"/>
            </a:endParaRPr>
          </a:p>
        </p:txBody>
      </p:sp>
      <p:sp>
        <p:nvSpPr>
          <p:cNvPr id="289" name="CustomShape 5"/>
          <p:cNvSpPr/>
          <p:nvPr/>
        </p:nvSpPr>
        <p:spPr>
          <a:xfrm>
            <a:off x="1413720" y="4846320"/>
            <a:ext cx="2788560" cy="742320"/>
          </a:xfrm>
          <a:prstGeom prst="rect">
            <a:avLst/>
          </a:prstGeom>
          <a:solidFill>
            <a:srgbClr val="009999"/>
          </a:solidFill>
          <a:ln w="25560">
            <a:solidFill>
              <a:srgbClr val="007171"/>
            </a:solidFill>
            <a:miter/>
          </a:ln>
        </p:spPr>
        <p:style>
          <a:lnRef idx="0"/>
          <a:fillRef idx="0"/>
          <a:effectRef idx="0"/>
          <a:fontRef idx="minor"/>
        </p:style>
        <p:txBody>
          <a:bodyPr lIns="90000" rIns="90000" tIns="45000" bIns="45000" anchor="ctr">
            <a:noAutofit/>
          </a:bodyPr>
          <a:p>
            <a:pPr algn="ctr">
              <a:lnSpc>
                <a:spcPct val="100000"/>
              </a:lnSpc>
            </a:pPr>
            <a:r>
              <a:rPr b="0" lang="en-US" sz="2400" spc="-1" strike="noStrike">
                <a:solidFill>
                  <a:srgbClr val="ffffff"/>
                </a:solidFill>
                <a:latin typeface="Calibri"/>
              </a:rPr>
              <a:t>6.481 unique movies</a:t>
            </a:r>
            <a:endParaRPr b="0" lang="en-US" sz="2400" spc="-1" strike="noStrike">
              <a:latin typeface="Arial"/>
            </a:endParaRPr>
          </a:p>
        </p:txBody>
      </p:sp>
      <p:sp>
        <p:nvSpPr>
          <p:cNvPr id="290" name="CustomShape 6"/>
          <p:cNvSpPr/>
          <p:nvPr/>
        </p:nvSpPr>
        <p:spPr>
          <a:xfrm>
            <a:off x="9478800" y="1498320"/>
            <a:ext cx="2448000" cy="4054320"/>
          </a:xfrm>
          <a:prstGeom prst="rect">
            <a:avLst/>
          </a:prstGeom>
          <a:solidFill>
            <a:srgbClr val="009999"/>
          </a:solidFill>
          <a:ln w="25560">
            <a:solidFill>
              <a:srgbClr val="007171"/>
            </a:solidFill>
            <a:miter/>
          </a:ln>
        </p:spPr>
        <p:style>
          <a:lnRef idx="0"/>
          <a:fillRef idx="0"/>
          <a:effectRef idx="0"/>
          <a:fontRef idx="minor"/>
        </p:style>
        <p:txBody>
          <a:bodyPr lIns="90000" rIns="90000" tIns="45000" bIns="45000" anchor="ctr">
            <a:noAutofit/>
          </a:bodyPr>
          <a:p>
            <a:pPr>
              <a:lnSpc>
                <a:spcPct val="100000"/>
              </a:lnSpc>
            </a:pPr>
            <a:r>
              <a:rPr b="0" lang="en-US" sz="2400" spc="-1" strike="noStrike">
                <a:solidFill>
                  <a:srgbClr val="ffffff"/>
                </a:solidFill>
                <a:latin typeface="Calibri"/>
              </a:rPr>
              <a:t>Information</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ID</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Greek Title</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Original Title</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Category</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Director</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Review Date</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Stars</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Label</a:t>
            </a:r>
            <a:endParaRPr b="0" lang="en-US" sz="2400" spc="-1" strike="noStrike">
              <a:latin typeface="Arial"/>
            </a:endParaRPr>
          </a:p>
          <a:p>
            <a:pPr marL="343080" indent="-342720">
              <a:lnSpc>
                <a:spcPct val="100000"/>
              </a:lnSpc>
              <a:buClr>
                <a:srgbClr val="ffffff"/>
              </a:buClr>
              <a:buFont typeface="Arial"/>
              <a:buChar char="•"/>
            </a:pPr>
            <a:r>
              <a:rPr b="0" lang="en-US" sz="2400" spc="-1" strike="noStrike">
                <a:solidFill>
                  <a:srgbClr val="ffffff"/>
                </a:solidFill>
                <a:latin typeface="Calibri"/>
              </a:rPr>
              <a:t>Etc.</a:t>
            </a:r>
            <a:endParaRPr b="0" lang="en-US" sz="2400" spc="-1" strike="noStrike">
              <a:latin typeface="Arial"/>
            </a:endParaRPr>
          </a:p>
        </p:txBody>
      </p:sp>
      <p:sp>
        <p:nvSpPr>
          <p:cNvPr id="291" name="CustomShape 7"/>
          <p:cNvSpPr/>
          <p:nvPr/>
        </p:nvSpPr>
        <p:spPr>
          <a:xfrm flipH="1" flipV="1">
            <a:off x="3762360" y="2509560"/>
            <a:ext cx="749160" cy="413640"/>
          </a:xfrm>
          <a:custGeom>
            <a:avLst/>
            <a:gdLst/>
            <a:ahLst/>
            <a:rect l="l" t="t" r="r" b="b"/>
            <a:pathLst>
              <a:path w="21600" h="21600">
                <a:moveTo>
                  <a:pt x="0" y="0"/>
                </a:moveTo>
                <a:lnTo>
                  <a:pt x="21600" y="21600"/>
                </a:lnTo>
              </a:path>
            </a:pathLst>
          </a:custGeom>
          <a:noFill/>
          <a:ln w="25560">
            <a:solidFill>
              <a:srgbClr val="009999"/>
            </a:solidFill>
            <a:miter/>
            <a:tailEnd len="med" type="triangle" w="med"/>
          </a:ln>
        </p:spPr>
        <p:style>
          <a:lnRef idx="0"/>
          <a:fillRef idx="0"/>
          <a:effectRef idx="0"/>
          <a:fontRef idx="minor"/>
        </p:style>
      </p:sp>
      <p:sp>
        <p:nvSpPr>
          <p:cNvPr id="292" name="CustomShape 8"/>
          <p:cNvSpPr/>
          <p:nvPr/>
        </p:nvSpPr>
        <p:spPr>
          <a:xfrm flipH="1">
            <a:off x="3716640" y="3717000"/>
            <a:ext cx="431640" cy="360"/>
          </a:xfrm>
          <a:custGeom>
            <a:avLst/>
            <a:gdLst/>
            <a:ahLst/>
            <a:rect l="l" t="t" r="r" b="b"/>
            <a:pathLst>
              <a:path w="21600" h="21600">
                <a:moveTo>
                  <a:pt x="0" y="0"/>
                </a:moveTo>
                <a:lnTo>
                  <a:pt x="21600" y="21600"/>
                </a:lnTo>
              </a:path>
            </a:pathLst>
          </a:custGeom>
          <a:noFill/>
          <a:ln w="25560">
            <a:solidFill>
              <a:srgbClr val="009999"/>
            </a:solidFill>
            <a:miter/>
            <a:tailEnd len="med" type="triangle" w="med"/>
          </a:ln>
        </p:spPr>
        <p:style>
          <a:lnRef idx="0"/>
          <a:fillRef idx="0"/>
          <a:effectRef idx="0"/>
          <a:fontRef idx="minor"/>
        </p:style>
      </p:sp>
      <p:sp>
        <p:nvSpPr>
          <p:cNvPr id="293" name="CustomShape 9"/>
          <p:cNvSpPr/>
          <p:nvPr/>
        </p:nvSpPr>
        <p:spPr>
          <a:xfrm flipH="1">
            <a:off x="4292640" y="4581000"/>
            <a:ext cx="340200" cy="287640"/>
          </a:xfrm>
          <a:custGeom>
            <a:avLst/>
            <a:gdLst/>
            <a:ahLst/>
            <a:rect l="l" t="t" r="r" b="b"/>
            <a:pathLst>
              <a:path w="21600" h="21600">
                <a:moveTo>
                  <a:pt x="0" y="0"/>
                </a:moveTo>
                <a:lnTo>
                  <a:pt x="21600" y="21600"/>
                </a:lnTo>
              </a:path>
            </a:pathLst>
          </a:custGeom>
          <a:noFill/>
          <a:ln w="25560">
            <a:solidFill>
              <a:srgbClr val="009999"/>
            </a:solidFill>
            <a:miter/>
            <a:tailEnd len="med" type="triangle" w="med"/>
          </a:ln>
        </p:spPr>
        <p:style>
          <a:lnRef idx="0"/>
          <a:fillRef idx="0"/>
          <a:effectRef idx="0"/>
          <a:fontRef idx="minor"/>
        </p:style>
      </p:sp>
      <p:sp>
        <p:nvSpPr>
          <p:cNvPr id="294" name="CustomShape 10"/>
          <p:cNvSpPr/>
          <p:nvPr/>
        </p:nvSpPr>
        <p:spPr>
          <a:xfrm flipV="1">
            <a:off x="8681400" y="3712680"/>
            <a:ext cx="744480" cy="7920"/>
          </a:xfrm>
          <a:custGeom>
            <a:avLst/>
            <a:gdLst/>
            <a:ahLst/>
            <a:rect l="l" t="t" r="r" b="b"/>
            <a:pathLst>
              <a:path w="21600" h="21600">
                <a:moveTo>
                  <a:pt x="0" y="0"/>
                </a:moveTo>
                <a:lnTo>
                  <a:pt x="21600" y="21600"/>
                </a:lnTo>
              </a:path>
            </a:pathLst>
          </a:custGeom>
          <a:noFill/>
          <a:ln w="25560">
            <a:solidFill>
              <a:srgbClr val="009999"/>
            </a:solidFill>
            <a:miter/>
            <a:tailEnd len="med" type="triangle" w="med"/>
          </a:ln>
        </p:spPr>
        <p:style>
          <a:lnRef idx="0"/>
          <a:fillRef idx="0"/>
          <a:effectRef idx="0"/>
          <a:fontRef idx="minor"/>
        </p:style>
      </p:sp>
      <p:pic>
        <p:nvPicPr>
          <p:cNvPr id="295" name="Picture 16" descr=""/>
          <p:cNvPicPr/>
          <p:nvPr/>
        </p:nvPicPr>
        <p:blipFill>
          <a:blip r:embed="rId1"/>
          <a:stretch/>
        </p:blipFill>
        <p:spPr>
          <a:xfrm>
            <a:off x="4975200" y="5384880"/>
            <a:ext cx="3731040" cy="1100880"/>
          </a:xfrm>
          <a:prstGeom prst="rect">
            <a:avLst/>
          </a:prstGeom>
          <a:ln>
            <a:noFill/>
          </a:ln>
        </p:spPr>
      </p:pic>
      <p:sp>
        <p:nvSpPr>
          <p:cNvPr id="296" name="CustomShape 11"/>
          <p:cNvSpPr/>
          <p:nvPr/>
        </p:nvSpPr>
        <p:spPr>
          <a:xfrm>
            <a:off x="6457320" y="4975560"/>
            <a:ext cx="381600" cy="325440"/>
          </a:xfrm>
          <a:custGeom>
            <a:avLst/>
            <a:gdLst/>
            <a:ahLst/>
            <a:rect l="l" t="t" r="r" b="b"/>
            <a:pathLst>
              <a:path w="21600" h="21600">
                <a:moveTo>
                  <a:pt x="0" y="0"/>
                </a:moveTo>
                <a:lnTo>
                  <a:pt x="21600" y="21600"/>
                </a:lnTo>
              </a:path>
            </a:pathLst>
          </a:custGeom>
          <a:noFill/>
          <a:ln w="25560">
            <a:solidFill>
              <a:srgbClr val="009999"/>
            </a:solidFill>
            <a:miter/>
            <a:tailEnd len="med" type="triangle" w="med"/>
          </a:ln>
        </p:spPr>
        <p:style>
          <a:lnRef idx="0"/>
          <a:fillRef idx="0"/>
          <a:effectRef idx="0"/>
          <a:fontRef idx="minor"/>
        </p:style>
      </p:sp>
    </p:spTree>
  </p:cSld>
  <mc:AlternateContent>
    <mc:Choice Requires="p14">
      <p:transition spd="med" p14:dur="700">
        <p:fade/>
      </p:transition>
    </mc:Choice>
    <mc:Fallback>
      <p:transition spd="med">
        <p:fade/>
      </p:transition>
    </mc:Fallback>
  </mc:AlternateContent>
  <p:timing>
    <p:tnLst>
      <p:par>
        <p:cTn id="33" dur="indefinite" restart="never" nodeType="tmRoot">
          <p:childTnLst>
            <p:seq>
              <p:cTn id="34" dur="indefinite" nodeType="mainSeq">
                <p:childTnLst>
                  <p:par>
                    <p:cTn id="35" fill="hold">
                      <p:stCondLst>
                        <p:cond delay="0"/>
                      </p:stCondLst>
                      <p:childTnLst>
                        <p:par>
                          <p:cTn id="36" fill="hold">
                            <p:stCondLst>
                              <p:cond delay="0"/>
                            </p:stCondLst>
                            <p:childTnLst>
                              <p:par>
                                <p:cTn id="37" nodeType="withEffect" fill="hold" presetClass="entr" presetID="53" presetSubtype="16">
                                  <p:stCondLst>
                                    <p:cond delay="0"/>
                                  </p:stCondLst>
                                  <p:childTnLst>
                                    <p:set>
                                      <p:cBhvr>
                                        <p:cTn id="38" dur="1" fill="hold">
                                          <p:stCondLst>
                                            <p:cond delay="0"/>
                                          </p:stCondLst>
                                        </p:cTn>
                                        <p:tgtEl>
                                          <p:spTgt spid="286"/>
                                        </p:tgtEl>
                                        <p:attrNameLst>
                                          <p:attrName>style.visibility</p:attrName>
                                        </p:attrNameLst>
                                      </p:cBhvr>
                                      <p:to>
                                        <p:strVal val="visible"/>
                                      </p:to>
                                    </p:set>
                                    <p:anim calcmode="lin" valueType="num">
                                      <p:cBhvr additive="repl">
                                        <p:cTn id="39" dur="1500" fill="hold"/>
                                        <p:tgtEl>
                                          <p:spTgt spid="286"/>
                                        </p:tgtEl>
                                        <p:attrNameLst>
                                          <p:attrName>ppt_w</p:attrName>
                                        </p:attrNameLst>
                                      </p:cBhvr>
                                      <p:tavLst>
                                        <p:tav tm="0">
                                          <p:val>
                                            <p:strVal val="0"/>
                                          </p:val>
                                        </p:tav>
                                        <p:tav tm="100000">
                                          <p:val>
                                            <p:strVal val="#ppt_w"/>
                                          </p:val>
                                        </p:tav>
                                      </p:tavLst>
                                    </p:anim>
                                    <p:anim calcmode="lin" valueType="num">
                                      <p:cBhvr additive="repl">
                                        <p:cTn id="40" dur="1500" fill="hold"/>
                                        <p:tgtEl>
                                          <p:spTgt spid="286"/>
                                        </p:tgtEl>
                                        <p:attrNameLst>
                                          <p:attrName>ppt_h</p:attrName>
                                        </p:attrNameLst>
                                      </p:cBhvr>
                                      <p:tavLst>
                                        <p:tav tm="0">
                                          <p:val>
                                            <p:strVal val="0"/>
                                          </p:val>
                                        </p:tav>
                                        <p:tav tm="100000">
                                          <p:val>
                                            <p:strVal val="#ppt_h"/>
                                          </p:val>
                                        </p:tav>
                                      </p:tavLst>
                                    </p:anim>
                                    <p:animEffect filter="fade" transition="in">
                                      <p:cBhvr additive="repl">
                                        <p:cTn id="41" dur="1500"/>
                                        <p:tgtEl>
                                          <p:spTgt spid="286"/>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2" presetSubtype="4">
                                  <p:stCondLst>
                                    <p:cond delay="0"/>
                                  </p:stCondLst>
                                  <p:childTnLst>
                                    <p:set>
                                      <p:cBhvr>
                                        <p:cTn id="45" dur="1" fill="hold">
                                          <p:stCondLst>
                                            <p:cond delay="0"/>
                                          </p:stCondLst>
                                        </p:cTn>
                                        <p:tgtEl>
                                          <p:spTgt spid="287"/>
                                        </p:tgtEl>
                                        <p:attrNameLst>
                                          <p:attrName>style.visibility</p:attrName>
                                        </p:attrNameLst>
                                      </p:cBhvr>
                                      <p:to>
                                        <p:strVal val="visible"/>
                                      </p:to>
                                    </p:set>
                                    <p:anim calcmode="lin" valueType="num">
                                      <p:cBhvr additive="repl">
                                        <p:cTn id="46" dur="1000" fill="hold"/>
                                        <p:tgtEl>
                                          <p:spTgt spid="287"/>
                                        </p:tgtEl>
                                        <p:attrNameLst>
                                          <p:attrName>ppt_x</p:attrName>
                                        </p:attrNameLst>
                                      </p:cBhvr>
                                      <p:tavLst>
                                        <p:tav tm="0">
                                          <p:val>
                                            <p:strVal val="#ppt_x"/>
                                          </p:val>
                                        </p:tav>
                                        <p:tav tm="100000">
                                          <p:val>
                                            <p:strVal val="#ppt_x"/>
                                          </p:val>
                                        </p:tav>
                                      </p:tavLst>
                                    </p:anim>
                                    <p:anim calcmode="lin" valueType="num">
                                      <p:cBhvr additive="repl">
                                        <p:cTn id="47" dur="1000" fill="hold"/>
                                        <p:tgtEl>
                                          <p:spTgt spid="287"/>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nodeType="afterEffect" fill="hold" presetClass="entr" presetID="1">
                                  <p:stCondLst>
                                    <p:cond delay="0"/>
                                  </p:stCondLst>
                                  <p:childTnLst>
                                    <p:set>
                                      <p:cBhvr>
                                        <p:cTn id="50" dur="1" fill="hold">
                                          <p:stCondLst>
                                            <p:cond delay="0"/>
                                          </p:stCondLst>
                                        </p:cTn>
                                        <p:tgtEl>
                                          <p:spTgt spid="2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2" presetSubtype="4">
                                  <p:stCondLst>
                                    <p:cond delay="0"/>
                                  </p:stCondLst>
                                  <p:childTnLst>
                                    <p:set>
                                      <p:cBhvr>
                                        <p:cTn id="54" dur="1" fill="hold">
                                          <p:stCondLst>
                                            <p:cond delay="0"/>
                                          </p:stCondLst>
                                        </p:cTn>
                                        <p:tgtEl>
                                          <p:spTgt spid="288"/>
                                        </p:tgtEl>
                                        <p:attrNameLst>
                                          <p:attrName>style.visibility</p:attrName>
                                        </p:attrNameLst>
                                      </p:cBhvr>
                                      <p:to>
                                        <p:strVal val="visible"/>
                                      </p:to>
                                    </p:set>
                                    <p:anim calcmode="lin" valueType="num">
                                      <p:cBhvr additive="repl">
                                        <p:cTn id="55" dur="1000" fill="hold"/>
                                        <p:tgtEl>
                                          <p:spTgt spid="288"/>
                                        </p:tgtEl>
                                        <p:attrNameLst>
                                          <p:attrName>ppt_x</p:attrName>
                                        </p:attrNameLst>
                                      </p:cBhvr>
                                      <p:tavLst>
                                        <p:tav tm="0">
                                          <p:val>
                                            <p:strVal val="#ppt_x"/>
                                          </p:val>
                                        </p:tav>
                                        <p:tav tm="100000">
                                          <p:val>
                                            <p:strVal val="#ppt_x"/>
                                          </p:val>
                                        </p:tav>
                                      </p:tavLst>
                                    </p:anim>
                                    <p:anim calcmode="lin" valueType="num">
                                      <p:cBhvr additive="repl">
                                        <p:cTn id="56" dur="1000" fill="hold"/>
                                        <p:tgtEl>
                                          <p:spTgt spid="288"/>
                                        </p:tgtEl>
                                        <p:attrNameLst>
                                          <p:attrName>ppt_y</p:attrName>
                                        </p:attrNameLst>
                                      </p:cBhvr>
                                      <p:tavLst>
                                        <p:tav tm="0">
                                          <p:val>
                                            <p:strVal val="1+#ppt_h/2"/>
                                          </p:val>
                                        </p:tav>
                                        <p:tav tm="100000">
                                          <p:val>
                                            <p:strVal val="#ppt_y"/>
                                          </p:val>
                                        </p:tav>
                                      </p:tavLst>
                                    </p:anim>
                                  </p:childTnLst>
                                </p:cTn>
                              </p:par>
                            </p:childTnLst>
                          </p:cTn>
                        </p:par>
                        <p:par>
                          <p:cTn id="57" fill="hold">
                            <p:stCondLst>
                              <p:cond delay="1000"/>
                            </p:stCondLst>
                            <p:childTnLst>
                              <p:par>
                                <p:cTn id="58" nodeType="afterEffect" fill="hold" presetClass="entr" presetID="1">
                                  <p:stCondLst>
                                    <p:cond delay="0"/>
                                  </p:stCondLst>
                                  <p:childTnLst>
                                    <p:set>
                                      <p:cBhvr>
                                        <p:cTn id="59" dur="1" fill="hold">
                                          <p:stCondLst>
                                            <p:cond delay="0"/>
                                          </p:stCondLst>
                                        </p:cTn>
                                        <p:tgtEl>
                                          <p:spTgt spid="29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2" presetSubtype="4">
                                  <p:stCondLst>
                                    <p:cond delay="0"/>
                                  </p:stCondLst>
                                  <p:childTnLst>
                                    <p:set>
                                      <p:cBhvr>
                                        <p:cTn id="63" dur="1" fill="hold">
                                          <p:stCondLst>
                                            <p:cond delay="0"/>
                                          </p:stCondLst>
                                        </p:cTn>
                                        <p:tgtEl>
                                          <p:spTgt spid="289"/>
                                        </p:tgtEl>
                                        <p:attrNameLst>
                                          <p:attrName>style.visibility</p:attrName>
                                        </p:attrNameLst>
                                      </p:cBhvr>
                                      <p:to>
                                        <p:strVal val="visible"/>
                                      </p:to>
                                    </p:set>
                                    <p:anim calcmode="lin" valueType="num">
                                      <p:cBhvr additive="repl">
                                        <p:cTn id="64" dur="1000" fill="hold"/>
                                        <p:tgtEl>
                                          <p:spTgt spid="289"/>
                                        </p:tgtEl>
                                        <p:attrNameLst>
                                          <p:attrName>ppt_x</p:attrName>
                                        </p:attrNameLst>
                                      </p:cBhvr>
                                      <p:tavLst>
                                        <p:tav tm="0">
                                          <p:val>
                                            <p:strVal val="#ppt_x"/>
                                          </p:val>
                                        </p:tav>
                                        <p:tav tm="100000">
                                          <p:val>
                                            <p:strVal val="#ppt_x"/>
                                          </p:val>
                                        </p:tav>
                                      </p:tavLst>
                                    </p:anim>
                                    <p:anim calcmode="lin" valueType="num">
                                      <p:cBhvr additive="repl">
                                        <p:cTn id="65" dur="1000" fill="hold"/>
                                        <p:tgtEl>
                                          <p:spTgt spid="289"/>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nodeType="afterEffect" fill="hold" presetClass="entr" presetID="1">
                                  <p:stCondLst>
                                    <p:cond delay="0"/>
                                  </p:stCondLst>
                                  <p:childTnLst>
                                    <p:set>
                                      <p:cBhvr>
                                        <p:cTn id="68" dur="1" fill="hold">
                                          <p:stCondLst>
                                            <p:cond delay="0"/>
                                          </p:stCondLst>
                                        </p:cTn>
                                        <p:tgtEl>
                                          <p:spTgt spid="29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2" presetSubtype="4">
                                  <p:stCondLst>
                                    <p:cond delay="0"/>
                                  </p:stCondLst>
                                  <p:childTnLst>
                                    <p:set>
                                      <p:cBhvr>
                                        <p:cTn id="72" dur="1" fill="hold">
                                          <p:stCondLst>
                                            <p:cond delay="0"/>
                                          </p:stCondLst>
                                        </p:cTn>
                                        <p:tgtEl>
                                          <p:spTgt spid="290"/>
                                        </p:tgtEl>
                                        <p:attrNameLst>
                                          <p:attrName>style.visibility</p:attrName>
                                        </p:attrNameLst>
                                      </p:cBhvr>
                                      <p:to>
                                        <p:strVal val="visible"/>
                                      </p:to>
                                    </p:set>
                                    <p:anim calcmode="lin" valueType="num">
                                      <p:cBhvr additive="repl">
                                        <p:cTn id="73" dur="1000" fill="hold"/>
                                        <p:tgtEl>
                                          <p:spTgt spid="290"/>
                                        </p:tgtEl>
                                        <p:attrNameLst>
                                          <p:attrName>ppt_x</p:attrName>
                                        </p:attrNameLst>
                                      </p:cBhvr>
                                      <p:tavLst>
                                        <p:tav tm="0">
                                          <p:val>
                                            <p:strVal val="#ppt_x"/>
                                          </p:val>
                                        </p:tav>
                                        <p:tav tm="100000">
                                          <p:val>
                                            <p:strVal val="#ppt_x"/>
                                          </p:val>
                                        </p:tav>
                                      </p:tavLst>
                                    </p:anim>
                                    <p:anim calcmode="lin" valueType="num">
                                      <p:cBhvr additive="repl">
                                        <p:cTn id="74" dur="1000" fill="hold"/>
                                        <p:tgtEl>
                                          <p:spTgt spid="290"/>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nodeType="afterEffect" fill="hold" presetClass="entr" presetID="1">
                                  <p:stCondLst>
                                    <p:cond delay="0"/>
                                  </p:stCondLst>
                                  <p:childTnLst>
                                    <p:set>
                                      <p:cBhvr>
                                        <p:cTn id="77" dur="1" fill="hold">
                                          <p:stCondLst>
                                            <p:cond delay="0"/>
                                          </p:stCondLst>
                                        </p:cTn>
                                        <p:tgtEl>
                                          <p:spTgt spid="29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22" presetSubtype="4">
                                  <p:stCondLst>
                                    <p:cond delay="0"/>
                                  </p:stCondLst>
                                  <p:childTnLst>
                                    <p:set>
                                      <p:cBhvr>
                                        <p:cTn id="81" dur="1" fill="hold">
                                          <p:stCondLst>
                                            <p:cond delay="0"/>
                                          </p:stCondLst>
                                        </p:cTn>
                                        <p:tgtEl>
                                          <p:spTgt spid="295"/>
                                        </p:tgtEl>
                                        <p:attrNameLst>
                                          <p:attrName>style.visibility</p:attrName>
                                        </p:attrNameLst>
                                      </p:cBhvr>
                                      <p:to>
                                        <p:strVal val="visible"/>
                                      </p:to>
                                    </p:set>
                                    <p:animEffect filter="wipe(down)" transition="in">
                                      <p:cBhvr additive="repl">
                                        <p:cTn id="82" dur="1000"/>
                                        <p:tgtEl>
                                          <p:spTgt spid="295"/>
                                        </p:tgtEl>
                                      </p:cBhvr>
                                    </p:animEffect>
                                  </p:childTnLst>
                                </p:cTn>
                              </p:par>
                            </p:childTnLst>
                          </p:cTn>
                        </p:par>
                        <p:par>
                          <p:cTn id="83" fill="hold">
                            <p:stCondLst>
                              <p:cond delay="1000"/>
                            </p:stCondLst>
                            <p:childTnLst>
                              <p:par>
                                <p:cTn id="84" nodeType="afterEffect" fill="hold" presetClass="entr" presetID="1">
                                  <p:stCondLst>
                                    <p:cond delay="0"/>
                                  </p:stCondLst>
                                  <p:childTnLst>
                                    <p:set>
                                      <p:cBhvr>
                                        <p:cTn id="85"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Data Pre-Processing</a:t>
            </a:r>
            <a:endParaRPr b="0" lang="en-US" sz="3600" spc="-1" strike="noStrike">
              <a:solidFill>
                <a:srgbClr val="ffffff"/>
              </a:solidFill>
              <a:latin typeface="Calibri"/>
            </a:endParaRPr>
          </a:p>
        </p:txBody>
      </p:sp>
      <p:sp>
        <p:nvSpPr>
          <p:cNvPr id="298" name="CustomShape 2"/>
          <p:cNvSpPr/>
          <p:nvPr/>
        </p:nvSpPr>
        <p:spPr>
          <a:xfrm>
            <a:off x="1341720" y="2421000"/>
            <a:ext cx="7704360" cy="3503160"/>
          </a:xfrm>
          <a:prstGeom prst="rect">
            <a:avLst/>
          </a:prstGeom>
          <a:noFill/>
          <a:ln>
            <a:noFill/>
          </a:ln>
        </p:spPr>
        <p:style>
          <a:lnRef idx="0"/>
          <a:fillRef idx="0"/>
          <a:effectRef idx="0"/>
          <a:fontRef idx="minor"/>
        </p:style>
        <p:txBody>
          <a:bodyPr lIns="90000" rIns="90000" tIns="45000" bIns="45000">
            <a:spAutoFit/>
          </a:bodyPr>
          <a:p>
            <a:pPr marL="457200" indent="-456840">
              <a:lnSpc>
                <a:spcPct val="100000"/>
              </a:lnSpc>
              <a:buClr>
                <a:srgbClr val="ffffff"/>
              </a:buClr>
              <a:buFont typeface="Arial"/>
              <a:buChar char="•"/>
            </a:pPr>
            <a:r>
              <a:rPr b="0" lang="en-US" sz="2800" spc="-1" strike="noStrike">
                <a:solidFill>
                  <a:srgbClr val="ffffff"/>
                </a:solidFill>
                <a:latin typeface="Calibri"/>
              </a:rPr>
              <a:t>Check of missing values in data</a:t>
            </a:r>
            <a:endParaRPr b="0" lang="en-US" sz="2800" spc="-1" strike="noStrike">
              <a:latin typeface="Arial"/>
            </a:endParaRPr>
          </a:p>
          <a:p>
            <a:pPr lvl="1" marL="1066680" indent="-456840">
              <a:lnSpc>
                <a:spcPct val="100000"/>
              </a:lnSpc>
              <a:buClr>
                <a:srgbClr val="ffffff"/>
              </a:buClr>
              <a:buFont typeface="Arial"/>
              <a:buChar char="•"/>
            </a:pPr>
            <a:r>
              <a:rPr b="0" lang="en-US" sz="2800" spc="-1" strike="noStrike">
                <a:solidFill>
                  <a:srgbClr val="ffffff"/>
                </a:solidFill>
                <a:latin typeface="Calibri"/>
              </a:rPr>
              <a:t>No missing values</a:t>
            </a:r>
            <a:endParaRPr b="0" lang="en-US" sz="2800" spc="-1" strike="noStrike">
              <a:latin typeface="Arial"/>
            </a:endParaRPr>
          </a:p>
          <a:p>
            <a:pPr marL="457200" indent="-456840">
              <a:lnSpc>
                <a:spcPct val="100000"/>
              </a:lnSpc>
              <a:buClr>
                <a:srgbClr val="ffffff"/>
              </a:buClr>
              <a:buFont typeface="Arial"/>
              <a:buChar char="•"/>
            </a:pPr>
            <a:r>
              <a:rPr b="0" lang="en-US" sz="2800" spc="-1" strike="noStrike">
                <a:solidFill>
                  <a:srgbClr val="ffffff"/>
                </a:solidFill>
                <a:latin typeface="Calibri"/>
              </a:rPr>
              <a:t>Remove accents, convert lower case, remove hyperlinks/emojis</a:t>
            </a:r>
            <a:endParaRPr b="0" lang="en-US" sz="2800" spc="-1" strike="noStrike">
              <a:latin typeface="Arial"/>
            </a:endParaRPr>
          </a:p>
          <a:p>
            <a:pPr marL="457200" indent="-456840">
              <a:lnSpc>
                <a:spcPct val="100000"/>
              </a:lnSpc>
              <a:buClr>
                <a:srgbClr val="ffffff"/>
              </a:buClr>
              <a:buFont typeface="Arial"/>
              <a:buChar char="•"/>
            </a:pPr>
            <a:r>
              <a:rPr b="0" lang="en-US" sz="2800" spc="-1" strike="noStrike">
                <a:solidFill>
                  <a:srgbClr val="ffffff"/>
                </a:solidFill>
                <a:latin typeface="Calibri"/>
              </a:rPr>
              <a:t>Sentiment extraction from stars rate</a:t>
            </a:r>
            <a:endParaRPr b="0" lang="en-US" sz="2800" spc="-1" strike="noStrike">
              <a:latin typeface="Arial"/>
            </a:endParaRPr>
          </a:p>
          <a:p>
            <a:pPr lvl="1" marL="1066680" indent="-456840">
              <a:lnSpc>
                <a:spcPct val="100000"/>
              </a:lnSpc>
              <a:buClr>
                <a:srgbClr val="ffffff"/>
              </a:buClr>
              <a:buFont typeface="Arial"/>
              <a:buChar char="•"/>
            </a:pPr>
            <a:r>
              <a:rPr b="0" lang="en-US" sz="2800" spc="-1" strike="noStrike">
                <a:solidFill>
                  <a:srgbClr val="ffffff"/>
                </a:solidFill>
                <a:latin typeface="Calibri"/>
              </a:rPr>
              <a:t>[0, 1.5] -&gt; negative</a:t>
            </a:r>
            <a:endParaRPr b="0" lang="en-US" sz="2800" spc="-1" strike="noStrike">
              <a:latin typeface="Arial"/>
            </a:endParaRPr>
          </a:p>
          <a:p>
            <a:pPr lvl="1" marL="1066680" indent="-456840">
              <a:lnSpc>
                <a:spcPct val="100000"/>
              </a:lnSpc>
              <a:buClr>
                <a:srgbClr val="ffffff"/>
              </a:buClr>
              <a:buFont typeface="Arial"/>
              <a:buChar char="•"/>
            </a:pPr>
            <a:r>
              <a:rPr b="0" lang="en-US" sz="2800" spc="-1" strike="noStrike">
                <a:solidFill>
                  <a:srgbClr val="ffffff"/>
                </a:solidFill>
                <a:latin typeface="Calibri"/>
              </a:rPr>
              <a:t>[2, 3.5] -&gt; neutral</a:t>
            </a:r>
            <a:endParaRPr b="0" lang="en-US" sz="2800" spc="-1" strike="noStrike">
              <a:latin typeface="Arial"/>
            </a:endParaRPr>
          </a:p>
          <a:p>
            <a:pPr lvl="1" marL="1066680" indent="-456840">
              <a:lnSpc>
                <a:spcPct val="100000"/>
              </a:lnSpc>
              <a:buClr>
                <a:srgbClr val="ffffff"/>
              </a:buClr>
              <a:buFont typeface="Arial"/>
              <a:buChar char="•"/>
            </a:pPr>
            <a:r>
              <a:rPr b="0" lang="en-US" sz="2800" spc="-1" strike="noStrike">
                <a:solidFill>
                  <a:srgbClr val="ffffff"/>
                </a:solidFill>
                <a:latin typeface="Calibri"/>
              </a:rPr>
              <a:t>[4, 5]    -&gt; positive</a:t>
            </a:r>
            <a:endParaRPr b="0" lang="en-US"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Data Visualizations</a:t>
            </a:r>
            <a:endParaRPr b="0" lang="en-US" sz="3600" spc="-1" strike="noStrike">
              <a:solidFill>
                <a:srgbClr val="ffffff"/>
              </a:solidFill>
              <a:latin typeface="Calibri"/>
            </a:endParaRPr>
          </a:p>
        </p:txBody>
      </p:sp>
      <p:pic>
        <p:nvPicPr>
          <p:cNvPr id="300" name="Picture 3" descr=""/>
          <p:cNvPicPr/>
          <p:nvPr/>
        </p:nvPicPr>
        <p:blipFill>
          <a:blip r:embed="rId1"/>
          <a:stretch/>
        </p:blipFill>
        <p:spPr>
          <a:xfrm>
            <a:off x="1125720" y="1628640"/>
            <a:ext cx="2853360" cy="1932120"/>
          </a:xfrm>
          <a:prstGeom prst="rect">
            <a:avLst/>
          </a:prstGeom>
          <a:ln>
            <a:noFill/>
          </a:ln>
        </p:spPr>
      </p:pic>
      <p:pic>
        <p:nvPicPr>
          <p:cNvPr id="301" name="Picture 4" descr=""/>
          <p:cNvPicPr/>
          <p:nvPr/>
        </p:nvPicPr>
        <p:blipFill>
          <a:blip r:embed="rId2"/>
          <a:stretch/>
        </p:blipFill>
        <p:spPr>
          <a:xfrm>
            <a:off x="9406800" y="1628640"/>
            <a:ext cx="2376000" cy="2033280"/>
          </a:xfrm>
          <a:prstGeom prst="rect">
            <a:avLst/>
          </a:prstGeom>
          <a:ln>
            <a:noFill/>
          </a:ln>
        </p:spPr>
      </p:pic>
      <p:pic>
        <p:nvPicPr>
          <p:cNvPr id="302" name="Picture 5" descr=""/>
          <p:cNvPicPr/>
          <p:nvPr/>
        </p:nvPicPr>
        <p:blipFill>
          <a:blip r:embed="rId3"/>
          <a:stretch/>
        </p:blipFill>
        <p:spPr>
          <a:xfrm>
            <a:off x="1053720" y="4077000"/>
            <a:ext cx="4752000" cy="2487240"/>
          </a:xfrm>
          <a:prstGeom prst="rect">
            <a:avLst/>
          </a:prstGeom>
          <a:ln>
            <a:noFill/>
          </a:ln>
        </p:spPr>
      </p:pic>
      <p:pic>
        <p:nvPicPr>
          <p:cNvPr id="303" name="Picture 6" descr=""/>
          <p:cNvPicPr/>
          <p:nvPr/>
        </p:nvPicPr>
        <p:blipFill>
          <a:blip r:embed="rId4"/>
          <a:stretch/>
        </p:blipFill>
        <p:spPr>
          <a:xfrm>
            <a:off x="4582080" y="1498680"/>
            <a:ext cx="4466160" cy="2329920"/>
          </a:xfrm>
          <a:prstGeom prst="rect">
            <a:avLst/>
          </a:prstGeom>
          <a:ln>
            <a:noFill/>
          </a:ln>
        </p:spPr>
      </p:pic>
      <p:pic>
        <p:nvPicPr>
          <p:cNvPr id="304" name="Picture 7" descr=""/>
          <p:cNvPicPr/>
          <p:nvPr/>
        </p:nvPicPr>
        <p:blipFill>
          <a:blip r:embed="rId5"/>
          <a:stretch/>
        </p:blipFill>
        <p:spPr>
          <a:xfrm>
            <a:off x="6718320" y="4077000"/>
            <a:ext cx="4829400" cy="252000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Data Visualizations</a:t>
            </a:r>
            <a:endParaRPr b="0" lang="en-US" sz="3600" spc="-1" strike="noStrike">
              <a:solidFill>
                <a:srgbClr val="ffffff"/>
              </a:solidFill>
              <a:latin typeface="Calibri"/>
            </a:endParaRPr>
          </a:p>
        </p:txBody>
      </p:sp>
      <p:pic>
        <p:nvPicPr>
          <p:cNvPr id="306" name="Picture 8" descr=""/>
          <p:cNvPicPr/>
          <p:nvPr/>
        </p:nvPicPr>
        <p:blipFill>
          <a:blip r:embed="rId1"/>
          <a:stretch/>
        </p:blipFill>
        <p:spPr>
          <a:xfrm>
            <a:off x="2097720" y="1772640"/>
            <a:ext cx="8602560" cy="439200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218960" y="274680"/>
            <a:ext cx="10360080" cy="1223640"/>
          </a:xfrm>
          <a:prstGeom prst="rect">
            <a:avLst/>
          </a:prstGeom>
          <a:noFill/>
          <a:ln>
            <a:noFill/>
          </a:ln>
        </p:spPr>
        <p:txBody>
          <a:bodyPr lIns="122040" rIns="122040" tIns="60840" bIns="60840" anchor="b">
            <a:noAutofit/>
          </a:bodyPr>
          <a:p>
            <a:pPr>
              <a:lnSpc>
                <a:spcPct val="90000"/>
              </a:lnSpc>
            </a:pPr>
            <a:r>
              <a:rPr b="0" lang="en-US" sz="3600" spc="-1" strike="noStrike">
                <a:solidFill>
                  <a:srgbClr val="ffffff"/>
                </a:solidFill>
                <a:latin typeface="Calibri"/>
              </a:rPr>
              <a:t>Greek BERT</a:t>
            </a:r>
            <a:endParaRPr b="0" lang="en-US" sz="3600" spc="-1" strike="noStrike">
              <a:solidFill>
                <a:srgbClr val="ffffff"/>
              </a:solidFill>
              <a:latin typeface="Calibri"/>
            </a:endParaRPr>
          </a:p>
        </p:txBody>
      </p:sp>
      <p:pic>
        <p:nvPicPr>
          <p:cNvPr id="308" name="Picture 5" descr=""/>
          <p:cNvPicPr/>
          <p:nvPr/>
        </p:nvPicPr>
        <p:blipFill>
          <a:blip r:embed="rId1"/>
          <a:stretch/>
        </p:blipFill>
        <p:spPr>
          <a:xfrm>
            <a:off x="1046520" y="1845000"/>
            <a:ext cx="5328360" cy="2601720"/>
          </a:xfrm>
          <a:prstGeom prst="rect">
            <a:avLst/>
          </a:prstGeom>
          <a:ln>
            <a:noFill/>
          </a:ln>
        </p:spPr>
      </p:pic>
      <p:sp>
        <p:nvSpPr>
          <p:cNvPr id="309" name="TextShape 2"/>
          <p:cNvSpPr txBox="1"/>
          <p:nvPr/>
        </p:nvSpPr>
        <p:spPr>
          <a:xfrm>
            <a:off x="6670440" y="1196640"/>
            <a:ext cx="4908600" cy="4966920"/>
          </a:xfrm>
          <a:prstGeom prst="rect">
            <a:avLst/>
          </a:prstGeom>
          <a:noFill/>
          <a:ln>
            <a:noFill/>
          </a:ln>
        </p:spPr>
        <p:txBody>
          <a:bodyPr lIns="122040" rIns="122040" tIns="60840" bIns="60840">
            <a:normAutofit fontScale="94000"/>
          </a:bodyPr>
          <a:p>
            <a:pPr marL="216000" indent="-216000">
              <a:lnSpc>
                <a:spcPct val="90000"/>
              </a:lnSpc>
              <a:spcBef>
                <a:spcPts val="1599"/>
              </a:spcBef>
              <a:buClr>
                <a:srgbClr val="ffffff"/>
              </a:buClr>
              <a:buSzPct val="45000"/>
              <a:buFont typeface="Wingdings" charset="2"/>
              <a:buChar char=""/>
              <a:tabLst>
                <a:tab algn="l" pos="0"/>
              </a:tabLst>
            </a:pPr>
            <a:r>
              <a:rPr b="0" lang="en-US" sz="1600" spc="-1" strike="noStrike">
                <a:solidFill>
                  <a:srgbClr val="ffffff"/>
                </a:solidFill>
                <a:latin typeface="Calibri"/>
              </a:rPr>
              <a:t>BERT models are inspired from the Transformer architecture, which is introduced from the paper “Attention is all you need”.  However, Bert models utilize only the Encoder layers as the original Transformers have Encoder- Decoder architecture. </a:t>
            </a:r>
            <a:endParaRPr b="0" lang="en-US" sz="1600" spc="-1" strike="noStrike">
              <a:solidFill>
                <a:srgbClr val="ffffff"/>
              </a:solidFill>
              <a:latin typeface="Calibri"/>
            </a:endParaRPr>
          </a:p>
          <a:p>
            <a:pPr marL="216000" indent="-216000">
              <a:lnSpc>
                <a:spcPct val="90000"/>
              </a:lnSpc>
              <a:spcBef>
                <a:spcPts val="1599"/>
              </a:spcBef>
              <a:buClr>
                <a:srgbClr val="ffffff"/>
              </a:buClr>
              <a:buSzPct val="45000"/>
              <a:buFont typeface="Wingdings" charset="2"/>
              <a:buChar char=""/>
              <a:tabLst>
                <a:tab algn="l" pos="0"/>
              </a:tabLst>
            </a:pPr>
            <a:r>
              <a:rPr b="0" lang="en-US" sz="1600" spc="-1" strike="noStrike">
                <a:solidFill>
                  <a:srgbClr val="ffffff"/>
                </a:solidFill>
                <a:latin typeface="Calibri"/>
              </a:rPr>
              <a:t>A standard approach to use BERT is to take advantage the pretrained BERT models, which have trained in large datasets and then fine tune them to smaller downstream task.</a:t>
            </a:r>
            <a:endParaRPr b="0" lang="en-US" sz="1600" spc="-1" strike="noStrike">
              <a:solidFill>
                <a:srgbClr val="ffffff"/>
              </a:solidFill>
              <a:latin typeface="Calibri"/>
            </a:endParaRPr>
          </a:p>
          <a:p>
            <a:pPr marL="216000" indent="-216000">
              <a:lnSpc>
                <a:spcPct val="90000"/>
              </a:lnSpc>
              <a:spcBef>
                <a:spcPts val="1599"/>
              </a:spcBef>
              <a:buClr>
                <a:srgbClr val="ffffff"/>
              </a:buClr>
              <a:buSzPct val="45000"/>
              <a:buFont typeface="Wingdings" charset="2"/>
              <a:buChar char=""/>
              <a:tabLst>
                <a:tab algn="l" pos="0"/>
              </a:tabLst>
            </a:pPr>
            <a:r>
              <a:rPr b="0" lang="en-US" sz="1600" spc="-1" strike="noStrike">
                <a:solidFill>
                  <a:srgbClr val="ffffff"/>
                </a:solidFill>
                <a:latin typeface="Calibri"/>
              </a:rPr>
              <a:t>Therefore, we used the Greek version of BERT, which has powerful embeddings with Greek vocabulary, and it has been trained in the Greek Wikipedia, in Greek legislation corpus and many more.</a:t>
            </a:r>
            <a:endParaRPr b="0" lang="en-US" sz="1600" spc="-1" strike="noStrike">
              <a:solidFill>
                <a:srgbClr val="ffffff"/>
              </a:solidFill>
              <a:latin typeface="Calibri"/>
            </a:endParaRPr>
          </a:p>
          <a:p>
            <a:pPr marL="216000" indent="-216000">
              <a:lnSpc>
                <a:spcPct val="90000"/>
              </a:lnSpc>
              <a:spcBef>
                <a:spcPts val="1599"/>
              </a:spcBef>
              <a:buClr>
                <a:srgbClr val="ffffff"/>
              </a:buClr>
              <a:buSzPct val="45000"/>
              <a:buFont typeface="Wingdings" charset="2"/>
              <a:buChar char=""/>
              <a:tabLst>
                <a:tab algn="l" pos="0"/>
              </a:tabLst>
            </a:pPr>
            <a:r>
              <a:rPr b="0" lang="en-US" sz="1600" spc="-1" strike="noStrike">
                <a:solidFill>
                  <a:srgbClr val="ffffff"/>
                </a:solidFill>
                <a:latin typeface="Calibri"/>
              </a:rPr>
              <a:t>The Greek BERT model is similar to the base version for English with 12 layers , 12 attention heads and a total of 110 million parameters.</a:t>
            </a:r>
            <a:endParaRPr b="0" lang="en-US" sz="1600" spc="-1" strike="noStrike">
              <a:solidFill>
                <a:srgbClr val="ffffff"/>
              </a:solidFill>
              <a:latin typeface="Calibri"/>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Picture 4" descr=""/>
          <p:cNvPicPr/>
          <p:nvPr/>
        </p:nvPicPr>
        <p:blipFill>
          <a:blip r:embed="rId1"/>
          <a:stretch/>
        </p:blipFill>
        <p:spPr>
          <a:xfrm>
            <a:off x="1125720" y="897120"/>
            <a:ext cx="4175640" cy="2712600"/>
          </a:xfrm>
          <a:prstGeom prst="rect">
            <a:avLst/>
          </a:prstGeom>
          <a:ln>
            <a:noFill/>
          </a:ln>
        </p:spPr>
      </p:pic>
      <p:sp>
        <p:nvSpPr>
          <p:cNvPr id="311" name="TextShape 1"/>
          <p:cNvSpPr txBox="1"/>
          <p:nvPr/>
        </p:nvSpPr>
        <p:spPr>
          <a:xfrm>
            <a:off x="1117080" y="372240"/>
            <a:ext cx="4175640" cy="287640"/>
          </a:xfrm>
          <a:prstGeom prst="rect">
            <a:avLst/>
          </a:prstGeom>
          <a:noFill/>
          <a:ln>
            <a:noFill/>
          </a:ln>
        </p:spPr>
        <p:txBody>
          <a:bodyPr lIns="122040" rIns="122040" tIns="60840" bIns="60840">
            <a:normAutofit fontScale="36000"/>
          </a:bodyPr>
          <a:p>
            <a:pPr>
              <a:lnSpc>
                <a:spcPct val="90000"/>
              </a:lnSpc>
              <a:spcBef>
                <a:spcPts val="1599"/>
              </a:spcBef>
              <a:tabLst>
                <a:tab algn="l" pos="0"/>
              </a:tabLst>
            </a:pPr>
            <a:r>
              <a:rPr b="0" i="1" lang="en-US" sz="1200" spc="-1" strike="noStrike">
                <a:solidFill>
                  <a:srgbClr val="ffffff"/>
                </a:solidFill>
                <a:latin typeface="Calibri"/>
              </a:rPr>
              <a:t>Figure with the Distribution of the length of the tokens</a:t>
            </a:r>
            <a:endParaRPr b="0" lang="en-US" sz="1200" spc="-1" strike="noStrike">
              <a:solidFill>
                <a:srgbClr val="ffffff"/>
              </a:solidFill>
              <a:latin typeface="Calibri"/>
            </a:endParaRPr>
          </a:p>
        </p:txBody>
      </p:sp>
      <p:pic>
        <p:nvPicPr>
          <p:cNvPr id="312" name="Picture 7" descr=""/>
          <p:cNvPicPr/>
          <p:nvPr/>
        </p:nvPicPr>
        <p:blipFill>
          <a:blip r:embed="rId2"/>
          <a:stretch/>
        </p:blipFill>
        <p:spPr>
          <a:xfrm>
            <a:off x="435600" y="5085360"/>
            <a:ext cx="5274000" cy="431640"/>
          </a:xfrm>
          <a:prstGeom prst="rect">
            <a:avLst/>
          </a:prstGeom>
          <a:ln>
            <a:noFill/>
          </a:ln>
        </p:spPr>
      </p:pic>
      <p:sp>
        <p:nvSpPr>
          <p:cNvPr id="313" name="CustomShape 2"/>
          <p:cNvSpPr/>
          <p:nvPr/>
        </p:nvSpPr>
        <p:spPr>
          <a:xfrm>
            <a:off x="765720" y="4560120"/>
            <a:ext cx="4175640" cy="287640"/>
          </a:xfrm>
          <a:prstGeom prst="rect">
            <a:avLst/>
          </a:prstGeom>
          <a:noFill/>
          <a:ln>
            <a:noFill/>
          </a:ln>
        </p:spPr>
        <p:style>
          <a:lnRef idx="0"/>
          <a:fillRef idx="0"/>
          <a:effectRef idx="0"/>
          <a:fontRef idx="minor"/>
        </p:style>
        <p:txBody>
          <a:bodyPr lIns="122040" rIns="122040" tIns="60840" bIns="60840">
            <a:normAutofit fontScale="36000"/>
          </a:bodyPr>
          <a:p>
            <a:pPr>
              <a:lnSpc>
                <a:spcPct val="90000"/>
              </a:lnSpc>
              <a:spcBef>
                <a:spcPts val="1599"/>
              </a:spcBef>
              <a:tabLst>
                <a:tab algn="l" pos="0"/>
              </a:tabLst>
            </a:pPr>
            <a:r>
              <a:rPr b="0" i="1" lang="en-US" sz="1200" spc="-1" strike="noStrike">
                <a:solidFill>
                  <a:srgbClr val="ffffff"/>
                </a:solidFill>
                <a:latin typeface="Calibri"/>
              </a:rPr>
              <a:t>Illustrative Example of the Greek Bert Tokenizer given an input</a:t>
            </a:r>
            <a:endParaRPr b="0" lang="en-US" sz="1200" spc="-1" strike="noStrike">
              <a:latin typeface="Arial"/>
            </a:endParaRPr>
          </a:p>
        </p:txBody>
      </p:sp>
      <p:sp>
        <p:nvSpPr>
          <p:cNvPr id="314" name="TextShape 3"/>
          <p:cNvSpPr txBox="1"/>
          <p:nvPr/>
        </p:nvSpPr>
        <p:spPr>
          <a:xfrm>
            <a:off x="5760720" y="1035720"/>
            <a:ext cx="6400800" cy="4999320"/>
          </a:xfrm>
          <a:prstGeom prst="rect">
            <a:avLst/>
          </a:prstGeom>
          <a:noFill/>
          <a:ln>
            <a:noFill/>
          </a:ln>
        </p:spPr>
        <p:txBody>
          <a:bodyPr lIns="90000" rIns="90000" tIns="45000" bIns="45000">
            <a:noAutofit/>
          </a:bodyPr>
          <a:p>
            <a:pPr marL="216000" indent="-216000">
              <a:buClr>
                <a:srgbClr val="ffffff"/>
              </a:buClr>
              <a:buSzPct val="45000"/>
              <a:buFont typeface="Wingdings" charset="2"/>
              <a:buChar char=""/>
            </a:pPr>
            <a:r>
              <a:rPr b="0" lang="en-US" sz="1500" spc="-1" strike="noStrike">
                <a:latin typeface="Arial"/>
              </a:rPr>
              <a:t>We should mention that apart from the pretrained model we should utilize the respective pretrained tokenizer</a:t>
            </a:r>
            <a:endParaRPr b="0" lang="en-US" sz="1500" spc="-1" strike="noStrike">
              <a:latin typeface="Arial"/>
            </a:endParaRPr>
          </a:p>
          <a:p>
            <a:pPr marL="216000" indent="-216000">
              <a:buClr>
                <a:srgbClr val="ffffff"/>
              </a:buClr>
              <a:buSzPct val="45000"/>
              <a:buFont typeface="Wingdings" charset="2"/>
              <a:buChar char=""/>
            </a:pPr>
            <a:endParaRPr b="0" lang="en-US" sz="1500" spc="-1" strike="noStrike">
              <a:latin typeface="Arial"/>
            </a:endParaRPr>
          </a:p>
          <a:p>
            <a:pPr marL="216000" indent="-216000">
              <a:buClr>
                <a:srgbClr val="ffffff"/>
              </a:buClr>
              <a:buSzPct val="45000"/>
              <a:buFont typeface="Wingdings" charset="2"/>
              <a:buChar char=""/>
            </a:pPr>
            <a:r>
              <a:rPr b="0" lang="en-US" sz="1500" spc="-1" strike="noStrike">
                <a:latin typeface="Arial"/>
              </a:rPr>
              <a:t>The Greek Bert Tokenizer, same as the default BERT, have a limitation of 512 tokens for its embedding.</a:t>
            </a:r>
            <a:endParaRPr b="0" lang="en-US" sz="1500" spc="-1" strike="noStrike">
              <a:latin typeface="Arial"/>
            </a:endParaRPr>
          </a:p>
          <a:p>
            <a:pPr marL="216000" indent="-216000">
              <a:buClr>
                <a:srgbClr val="ffffff"/>
              </a:buClr>
              <a:buSzPct val="45000"/>
              <a:buFont typeface="Wingdings" charset="2"/>
              <a:buChar char=""/>
            </a:pPr>
            <a:endParaRPr b="0" lang="en-US" sz="1500" spc="-1" strike="noStrike">
              <a:latin typeface="Arial"/>
            </a:endParaRPr>
          </a:p>
          <a:p>
            <a:pPr marL="216000" indent="-216000">
              <a:lnSpc>
                <a:spcPct val="90000"/>
              </a:lnSpc>
              <a:buClr>
                <a:srgbClr val="ffffff"/>
              </a:buClr>
              <a:buSzPct val="45000"/>
              <a:buFont typeface="Wingdings" charset="2"/>
              <a:buChar char=""/>
            </a:pPr>
            <a:r>
              <a:rPr b="0" lang="en-US" sz="1400" spc="-1" strike="noStrike">
                <a:solidFill>
                  <a:srgbClr val="ffffff"/>
                </a:solidFill>
                <a:latin typeface="Calibri"/>
              </a:rPr>
              <a:t>For this reason, we used the Greek BERT pretrained tokenizer in order to encode our training corpus, which consist mainly of Greek reviews, and finally plot the length of all tokens within a review. In this way, we can visualize the distribution of the length of the tokens. Finally, with respect to  our distribution we can set a maximum threshold  for the length of tokens. In our case, we set in BERT the max length of tokens equal to 128</a:t>
            </a:r>
            <a:endParaRPr b="0" lang="en-US" sz="1400" spc="-1" strike="noStrike">
              <a:latin typeface="Arial"/>
            </a:endParaRPr>
          </a:p>
          <a:p>
            <a:pPr marL="216000" indent="-216000">
              <a:lnSpc>
                <a:spcPct val="90000"/>
              </a:lnSpc>
              <a:buClr>
                <a:srgbClr val="ffffff"/>
              </a:buClr>
              <a:buSzPct val="45000"/>
              <a:buFont typeface="Wingdings" charset="2"/>
              <a:buChar char=""/>
            </a:pPr>
            <a:endParaRPr b="0" lang="en-US" sz="1400" spc="-1" strike="noStrike">
              <a:latin typeface="Arial"/>
            </a:endParaRPr>
          </a:p>
          <a:p>
            <a:pPr marL="216000" indent="-216000">
              <a:lnSpc>
                <a:spcPct val="90000"/>
              </a:lnSpc>
              <a:buClr>
                <a:srgbClr val="ffffff"/>
              </a:buClr>
              <a:buSzPct val="45000"/>
              <a:buFont typeface="Wingdings" charset="2"/>
              <a:buChar char=""/>
            </a:pPr>
            <a:r>
              <a:rPr b="0" lang="en-US" sz="1400" spc="-1" strike="noStrike">
                <a:solidFill>
                  <a:srgbClr val="ffffff"/>
                </a:solidFill>
                <a:latin typeface="Calibri"/>
              </a:rPr>
              <a:t>This process is mainly for reducing computational costs as the original max length of 512 token can consume a lot of resources. From another point of view, we can visualize if a sentence can be “represented” with a fix max length.</a:t>
            </a:r>
            <a:endParaRPr b="0" lang="en-US" sz="1400" spc="-1" strike="noStrike">
              <a:latin typeface="Arial"/>
            </a:endParaRPr>
          </a:p>
          <a:p>
            <a:pPr marL="216000" indent="-216000">
              <a:lnSpc>
                <a:spcPct val="90000"/>
              </a:lnSpc>
              <a:buClr>
                <a:srgbClr val="ffffff"/>
              </a:buClr>
              <a:buSzPct val="45000"/>
              <a:buFont typeface="Wingdings" charset="2"/>
              <a:buChar char=""/>
            </a:pPr>
            <a:endParaRPr b="0" lang="en-US" sz="1400" spc="-1" strike="noStrike">
              <a:latin typeface="Arial"/>
            </a:endParaRPr>
          </a:p>
          <a:p>
            <a:pPr marL="216000" indent="-216000">
              <a:lnSpc>
                <a:spcPct val="90000"/>
              </a:lnSpc>
              <a:buClr>
                <a:srgbClr val="ffffff"/>
              </a:buClr>
              <a:buSzPct val="45000"/>
              <a:buFont typeface="Wingdings" charset="2"/>
              <a:buChar char=""/>
            </a:pPr>
            <a:r>
              <a:rPr b="0" lang="en-US" sz="1400" spc="-1" strike="noStrike">
                <a:solidFill>
                  <a:srgbClr val="ffffff"/>
                </a:solidFill>
                <a:latin typeface="Calibri"/>
              </a:rPr>
              <a:t>As we can see from the illustrative example, we used padding in many cases to reach the maximum limit. We can notice also the special token (CLS), which is used in BERT, for classification.</a:t>
            </a:r>
            <a:endParaRPr b="0" lang="en-US" sz="1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1117080" y="828360"/>
            <a:ext cx="4175640" cy="287640"/>
          </a:xfrm>
          <a:prstGeom prst="rect">
            <a:avLst/>
          </a:prstGeom>
          <a:noFill/>
          <a:ln>
            <a:noFill/>
          </a:ln>
        </p:spPr>
        <p:txBody>
          <a:bodyPr lIns="122040" rIns="122040" tIns="60840" bIns="60840">
            <a:normAutofit/>
          </a:bodyPr>
          <a:p>
            <a:pPr>
              <a:lnSpc>
                <a:spcPct val="90000"/>
              </a:lnSpc>
              <a:spcBef>
                <a:spcPts val="1599"/>
              </a:spcBef>
              <a:tabLst>
                <a:tab algn="l" pos="0"/>
              </a:tabLst>
            </a:pPr>
            <a:r>
              <a:rPr b="0" i="1" lang="en-US" sz="1200" spc="-1" strike="noStrike">
                <a:solidFill>
                  <a:srgbClr val="ffffff"/>
                </a:solidFill>
                <a:latin typeface="Calibri"/>
              </a:rPr>
              <a:t>Figure of the Greek Bert model History</a:t>
            </a:r>
            <a:endParaRPr b="0" lang="en-US" sz="1200" spc="-1" strike="noStrike">
              <a:solidFill>
                <a:srgbClr val="ffffff"/>
              </a:solidFill>
              <a:latin typeface="Calibri"/>
            </a:endParaRPr>
          </a:p>
        </p:txBody>
      </p:sp>
      <p:sp>
        <p:nvSpPr>
          <p:cNvPr id="316" name="CustomShape 2"/>
          <p:cNvSpPr/>
          <p:nvPr/>
        </p:nvSpPr>
        <p:spPr>
          <a:xfrm>
            <a:off x="6217920" y="914400"/>
            <a:ext cx="5303520" cy="5120640"/>
          </a:xfrm>
          <a:prstGeom prst="rect">
            <a:avLst/>
          </a:prstGeom>
          <a:noFill/>
          <a:ln>
            <a:noFill/>
          </a:ln>
        </p:spPr>
        <p:style>
          <a:lnRef idx="0"/>
          <a:fillRef idx="0"/>
          <a:effectRef idx="0"/>
          <a:fontRef idx="minor"/>
        </p:style>
        <p:txBody>
          <a:bodyPr lIns="122040" rIns="122040" tIns="60840" bIns="60840">
            <a:normAutofit fontScale="97000"/>
          </a:bodyPr>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In order to perform sentiment </a:t>
            </a:r>
            <a:r>
              <a:rPr b="0" lang="en-US" sz="1600" spc="-1" strike="noStrike">
                <a:solidFill>
                  <a:srgbClr val="ffffff"/>
                </a:solidFill>
                <a:latin typeface="Calibri"/>
              </a:rPr>
              <a:t>analysis in other words multi </a:t>
            </a:r>
            <a:r>
              <a:rPr b="0" lang="en-US" sz="1600" spc="-1" strike="noStrike">
                <a:solidFill>
                  <a:srgbClr val="ffffff"/>
                </a:solidFill>
                <a:latin typeface="Calibri"/>
              </a:rPr>
              <a:t>class classification with 3 classes, </a:t>
            </a:r>
            <a:r>
              <a:rPr b="0" lang="en-US" sz="1600" spc="-1" strike="noStrike">
                <a:solidFill>
                  <a:srgbClr val="ffffff"/>
                </a:solidFill>
                <a:latin typeface="Calibri"/>
              </a:rPr>
              <a:t>we have to modify the default </a:t>
            </a:r>
            <a:r>
              <a:rPr b="0" lang="en-US" sz="1600" spc="-1" strike="noStrike">
                <a:solidFill>
                  <a:srgbClr val="ffffff"/>
                </a:solidFill>
                <a:latin typeface="Calibri"/>
              </a:rPr>
              <a:t>architecture of Greek BERT</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rPr>
              <a:t>In this way,</a:t>
            </a:r>
            <a:r>
              <a:rPr b="0" lang="en-US" sz="1600" spc="-1" strike="noStrike">
                <a:solidFill>
                  <a:srgbClr val="ffffff"/>
                </a:solidFill>
                <a:latin typeface="Calibri"/>
                <a:ea typeface="Calibri"/>
              </a:rPr>
              <a:t> we adjust on top of </a:t>
            </a:r>
            <a:r>
              <a:rPr b="0" lang="en-US" sz="1600" spc="-1" strike="noStrike">
                <a:solidFill>
                  <a:srgbClr val="ffffff"/>
                </a:solidFill>
                <a:latin typeface="Calibri"/>
                <a:ea typeface="Calibri"/>
              </a:rPr>
              <a:t>our pretrained model a Dropout </a:t>
            </a:r>
            <a:r>
              <a:rPr b="0" lang="en-US" sz="1600" spc="-1" strike="noStrike">
                <a:solidFill>
                  <a:srgbClr val="ffffff"/>
                </a:solidFill>
                <a:latin typeface="Calibri"/>
                <a:ea typeface="Calibri"/>
              </a:rPr>
              <a:t>Layer (with probability equal to </a:t>
            </a:r>
            <a:r>
              <a:rPr b="0" lang="en-US" sz="1600" spc="-1" strike="noStrike">
                <a:solidFill>
                  <a:srgbClr val="ffffff"/>
                </a:solidFill>
                <a:latin typeface="Calibri"/>
                <a:ea typeface="Calibri"/>
              </a:rPr>
              <a:t>0.3) and a Dense Layer with 3 </a:t>
            </a:r>
            <a:r>
              <a:rPr b="0" lang="en-US" sz="1600" spc="-1" strike="noStrike">
                <a:solidFill>
                  <a:srgbClr val="ffffff"/>
                </a:solidFill>
                <a:latin typeface="Calibri"/>
                <a:ea typeface="Calibri"/>
              </a:rPr>
              <a:t>outputs</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We trained the model for 10 </a:t>
            </a:r>
            <a:r>
              <a:rPr b="0" lang="en-US" sz="1600" spc="-1" strike="noStrike">
                <a:solidFill>
                  <a:srgbClr val="ffffff"/>
                </a:solidFill>
                <a:latin typeface="Calibri"/>
                <a:ea typeface="Calibri"/>
              </a:rPr>
              <a:t>Epochs with Adam as Optimizer </a:t>
            </a:r>
            <a:r>
              <a:rPr b="0" lang="en-US" sz="1600" spc="-1" strike="noStrike">
                <a:solidFill>
                  <a:srgbClr val="ffffff"/>
                </a:solidFill>
                <a:latin typeface="Calibri"/>
                <a:ea typeface="Calibri"/>
              </a:rPr>
              <a:t>and Cross Entropy Loss as loss </a:t>
            </a:r>
            <a:r>
              <a:rPr b="0" lang="en-US" sz="1600" spc="-1" strike="noStrike">
                <a:solidFill>
                  <a:srgbClr val="ffffff"/>
                </a:solidFill>
                <a:latin typeface="Calibri"/>
                <a:ea typeface="Calibri"/>
              </a:rPr>
              <a:t>function</a:t>
            </a:r>
            <a:endParaRPr b="0" lang="en-US" sz="1600" spc="-1" strike="noStrike">
              <a:latin typeface="Arial"/>
            </a:endParaRPr>
          </a:p>
          <a:p>
            <a:pPr marL="216000" indent="-216000">
              <a:lnSpc>
                <a:spcPct val="90000"/>
              </a:lnSpc>
              <a:buClr>
                <a:srgbClr val="ffffff"/>
              </a:buClr>
              <a:buSzPct val="45000"/>
              <a:buFont typeface="Wingdings" charset="2"/>
              <a:buChar char=""/>
            </a:pPr>
            <a:endParaRPr b="0" lang="en-US" sz="1600" spc="-1" strike="noStrike">
              <a:latin typeface="Arial"/>
            </a:endParaRPr>
          </a:p>
          <a:p>
            <a:pPr marL="216000" indent="-216000">
              <a:lnSpc>
                <a:spcPct val="90000"/>
              </a:lnSpc>
              <a:buClr>
                <a:srgbClr val="ffffff"/>
              </a:buClr>
              <a:buSzPct val="45000"/>
              <a:buFont typeface="Wingdings" charset="2"/>
              <a:buChar char=""/>
            </a:pPr>
            <a:r>
              <a:rPr b="0" lang="en-US" sz="1600" spc="-1" strike="noStrike">
                <a:solidFill>
                  <a:srgbClr val="ffffff"/>
                </a:solidFill>
                <a:latin typeface="Calibri"/>
                <a:ea typeface="Calibri"/>
              </a:rPr>
              <a:t>From the figure , we can notice </a:t>
            </a:r>
            <a:r>
              <a:rPr b="0" lang="en-US" sz="1600" spc="-1" strike="noStrike">
                <a:solidFill>
                  <a:srgbClr val="ffffff"/>
                </a:solidFill>
                <a:latin typeface="Calibri"/>
                <a:ea typeface="Calibri"/>
              </a:rPr>
              <a:t>the model’s history. The training </a:t>
            </a:r>
            <a:r>
              <a:rPr b="0" lang="en-US" sz="1600" spc="-1" strike="noStrike">
                <a:solidFill>
                  <a:srgbClr val="ffffff"/>
                </a:solidFill>
                <a:latin typeface="Calibri"/>
                <a:ea typeface="Calibri"/>
              </a:rPr>
              <a:t>loss is decreasing  and the </a:t>
            </a:r>
            <a:r>
              <a:rPr b="0" lang="en-US" sz="1600" spc="-1" strike="noStrike">
                <a:solidFill>
                  <a:srgbClr val="ffffff"/>
                </a:solidFill>
                <a:latin typeface="Calibri"/>
                <a:ea typeface="Calibri"/>
              </a:rPr>
              <a:t>accuracy is increasing as usual </a:t>
            </a:r>
            <a:r>
              <a:rPr b="0" lang="en-US" sz="1600" spc="-1" strike="noStrike">
                <a:solidFill>
                  <a:srgbClr val="ffffff"/>
                </a:solidFill>
                <a:latin typeface="Calibri"/>
                <a:ea typeface="Calibri"/>
              </a:rPr>
              <a:t>across the epochs. The </a:t>
            </a:r>
            <a:r>
              <a:rPr b="0" lang="en-US" sz="1600" spc="-1" strike="noStrike">
                <a:solidFill>
                  <a:srgbClr val="ffffff"/>
                </a:solidFill>
                <a:latin typeface="Calibri"/>
                <a:ea typeface="Calibri"/>
              </a:rPr>
              <a:t>interesting part is the validation </a:t>
            </a:r>
            <a:r>
              <a:rPr b="0" lang="en-US" sz="1600" spc="-1" strike="noStrike">
                <a:solidFill>
                  <a:srgbClr val="ffffff"/>
                </a:solidFill>
                <a:latin typeface="Calibri"/>
                <a:ea typeface="Calibri"/>
              </a:rPr>
              <a:t>loss is increasing across the </a:t>
            </a:r>
            <a:r>
              <a:rPr b="0" lang="en-US" sz="1600" spc="-1" strike="noStrike">
                <a:solidFill>
                  <a:srgbClr val="ffffff"/>
                </a:solidFill>
                <a:latin typeface="Calibri"/>
                <a:ea typeface="Calibri"/>
              </a:rPr>
              <a:t>epochs and the best validation </a:t>
            </a:r>
            <a:r>
              <a:rPr b="0" lang="en-US" sz="1600" spc="-1" strike="noStrike">
                <a:solidFill>
                  <a:srgbClr val="ffffff"/>
                </a:solidFill>
                <a:latin typeface="Calibri"/>
                <a:ea typeface="Calibri"/>
              </a:rPr>
              <a:t>accuracy was captured with 77% </a:t>
            </a:r>
            <a:r>
              <a:rPr b="0" lang="en-US" sz="1600" spc="-1" strike="noStrike">
                <a:solidFill>
                  <a:srgbClr val="ffffff"/>
                </a:solidFill>
                <a:latin typeface="Calibri"/>
                <a:ea typeface="Calibri"/>
              </a:rPr>
              <a:t>at 3</a:t>
            </a:r>
            <a:r>
              <a:rPr b="0" lang="en-US" sz="1600" spc="-1" strike="noStrike" baseline="30000">
                <a:solidFill>
                  <a:srgbClr val="ffffff"/>
                </a:solidFill>
                <a:latin typeface="Calibri"/>
                <a:ea typeface="Calibri"/>
              </a:rPr>
              <a:t>rd</a:t>
            </a:r>
            <a:r>
              <a:rPr b="0" lang="en-US" sz="1600" spc="-1" strike="noStrike">
                <a:solidFill>
                  <a:srgbClr val="ffffff"/>
                </a:solidFill>
                <a:latin typeface="Calibri"/>
                <a:ea typeface="Calibri"/>
              </a:rPr>
              <a:t> epoch . This implies that the </a:t>
            </a:r>
            <a:r>
              <a:rPr b="0" lang="en-US" sz="1600" spc="-1" strike="noStrike">
                <a:solidFill>
                  <a:srgbClr val="ffffff"/>
                </a:solidFill>
                <a:latin typeface="Calibri"/>
                <a:ea typeface="Calibri"/>
              </a:rPr>
              <a:t>model couldn’t perform any </a:t>
            </a:r>
            <a:r>
              <a:rPr b="0" lang="en-US" sz="1600" spc="-1" strike="noStrike">
                <a:solidFill>
                  <a:srgbClr val="ffffff"/>
                </a:solidFill>
                <a:latin typeface="Calibri"/>
                <a:ea typeface="Calibri"/>
              </a:rPr>
              <a:t>better from the first epochs , </a:t>
            </a:r>
            <a:r>
              <a:rPr b="0" lang="en-US" sz="1600" spc="-1" strike="noStrike">
                <a:solidFill>
                  <a:srgbClr val="ffffff"/>
                </a:solidFill>
                <a:latin typeface="Calibri"/>
                <a:ea typeface="Calibri"/>
              </a:rPr>
              <a:t>therefore certain methods should </a:t>
            </a:r>
            <a:r>
              <a:rPr b="0" lang="en-US" sz="1600" spc="-1" strike="noStrike">
                <a:solidFill>
                  <a:srgbClr val="ffffff"/>
                </a:solidFill>
                <a:latin typeface="Calibri"/>
                <a:ea typeface="Calibri"/>
              </a:rPr>
              <a:t>have been applied such as Early </a:t>
            </a:r>
            <a:r>
              <a:rPr b="0" lang="en-US" sz="1600" spc="-1" strike="noStrike">
                <a:solidFill>
                  <a:srgbClr val="ffffff"/>
                </a:solidFill>
                <a:latin typeface="Calibri"/>
                <a:ea typeface="Calibri"/>
              </a:rPr>
              <a:t>Stopping to improve the model’s </a:t>
            </a:r>
            <a:r>
              <a:rPr b="0" lang="en-US" sz="1600" spc="-1" strike="noStrike">
                <a:solidFill>
                  <a:srgbClr val="ffffff"/>
                </a:solidFill>
                <a:latin typeface="Calibri"/>
                <a:ea typeface="Calibri"/>
              </a:rPr>
              <a:t>generalization ability</a:t>
            </a:r>
            <a:endParaRPr b="0" lang="en-US" sz="1600" spc="-1" strike="noStrike">
              <a:latin typeface="Arial"/>
            </a:endParaRPr>
          </a:p>
        </p:txBody>
      </p:sp>
      <p:pic>
        <p:nvPicPr>
          <p:cNvPr id="317" name="Picture 6" descr=""/>
          <p:cNvPicPr/>
          <p:nvPr/>
        </p:nvPicPr>
        <p:blipFill>
          <a:blip r:embed="rId1"/>
          <a:stretch/>
        </p:blipFill>
        <p:spPr>
          <a:xfrm>
            <a:off x="1117080" y="1284480"/>
            <a:ext cx="4343040" cy="265140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Triple circuit lines presentation (widescreen)</Template>
  <TotalTime>327</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2022-07-04T15:21:35Z</dcterms:created>
  <dc:creator>m</dc:creator>
  <dc:description/>
  <dc:language>en-US</dc:language>
  <cp:lastModifiedBy/>
  <dcterms:modified xsi:type="dcterms:W3CDTF">2022-07-05T23:44:41Z</dcterms:modified>
  <cp:revision>12</cp:revision>
  <dc:subject/>
  <dc:title>Sentiment analysis based on Greek Bert and MT5</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ampaignTags">
    <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HiddenSlides">
    <vt:i4>0</vt:i4>
  </property>
  <property fmtid="{D5CDD505-2E9C-101B-9397-08002B2CF9AE}" pid="7" name="HyperlinksChanged">
    <vt:bool>0</vt:bool>
  </property>
  <property fmtid="{D5CDD505-2E9C-101B-9397-08002B2CF9AE}" pid="8" name="InternalTags">
    <vt:lpwstr/>
  </property>
  <property fmtid="{D5CDD505-2E9C-101B-9397-08002B2CF9AE}" pid="9" name="LinksUpToDate">
    <vt:bool>0</vt:bool>
  </property>
  <property fmtid="{D5CDD505-2E9C-101B-9397-08002B2CF9AE}" pid="10" name="LocalizationTags">
    <vt:lpwstr/>
  </property>
  <property fmtid="{D5CDD505-2E9C-101B-9397-08002B2CF9AE}" pid="11" name="MMClips">
    <vt:i4>0</vt:i4>
  </property>
  <property fmtid="{D5CDD505-2E9C-101B-9397-08002B2CF9AE}" pid="12" name="Notes">
    <vt:i4>0</vt:i4>
  </property>
  <property fmtid="{D5CDD505-2E9C-101B-9397-08002B2CF9AE}" pid="13" name="PresentationFormat">
    <vt:lpwstr>Custom</vt:lpwstr>
  </property>
  <property fmtid="{D5CDD505-2E9C-101B-9397-08002B2CF9AE}" pid="14" name="ScaleCrop">
    <vt:bool>0</vt:bool>
  </property>
  <property fmtid="{D5CDD505-2E9C-101B-9397-08002B2CF9AE}" pid="15" name="ScenarioTags">
    <vt:lpwstr/>
  </property>
  <property fmtid="{D5CDD505-2E9C-101B-9397-08002B2CF9AE}" pid="16" name="ShareDoc">
    <vt:bool>0</vt:bool>
  </property>
  <property fmtid="{D5CDD505-2E9C-101B-9397-08002B2CF9AE}" pid="17" name="Slides">
    <vt:i4>12</vt:i4>
  </property>
</Properties>
</file>